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8"/>
  </p:notesMasterIdLst>
  <p:handoutMasterIdLst>
    <p:handoutMasterId r:id="rId19"/>
  </p:handoutMasterIdLst>
  <p:sldIdLst>
    <p:sldId id="272" r:id="rId3"/>
    <p:sldId id="282" r:id="rId4"/>
    <p:sldId id="295" r:id="rId5"/>
    <p:sldId id="310" r:id="rId6"/>
    <p:sldId id="273" r:id="rId7"/>
    <p:sldId id="297" r:id="rId8"/>
    <p:sldId id="317" r:id="rId9"/>
    <p:sldId id="322" r:id="rId10"/>
    <p:sldId id="321" r:id="rId11"/>
    <p:sldId id="323" r:id="rId12"/>
    <p:sldId id="318" r:id="rId13"/>
    <p:sldId id="312" r:id="rId14"/>
    <p:sldId id="301" r:id="rId15"/>
    <p:sldId id="319" r:id="rId16"/>
    <p:sldId id="314" r:id="rId17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CC00"/>
    <a:srgbClr val="00FF00"/>
    <a:srgbClr val="FFFF99"/>
    <a:srgbClr val="66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4" autoAdjust="0"/>
    <p:restoredTop sz="70513" autoAdjust="0"/>
  </p:normalViewPr>
  <p:slideViewPr>
    <p:cSldViewPr>
      <p:cViewPr varScale="1">
        <p:scale>
          <a:sx n="82" d="100"/>
          <a:sy n="82" d="100"/>
        </p:scale>
        <p:origin x="-22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pa-fp-02\users$\Roy.Richardson\My%20Documents\main%20pressures%20on%20Scotland%20RB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09343247444881E-2"/>
          <c:y val="1.6881882255764525E-2"/>
          <c:w val="0.92243674629444827"/>
          <c:h val="0.86037671570178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Number of water bodies in Scotland RBD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Sheet1!$C$3:$C$8</c:f>
              <c:strCache>
                <c:ptCount val="6"/>
                <c:pt idx="0">
                  <c:v>Fish migration</c:v>
                </c:pt>
                <c:pt idx="1">
                  <c:v>Physical condition</c:v>
                </c:pt>
                <c:pt idx="2">
                  <c:v>Rural diffuse pollution</c:v>
                </c:pt>
                <c:pt idx="3">
                  <c:v>Waste water</c:v>
                </c:pt>
                <c:pt idx="4">
                  <c:v>Agricultural irrigation</c:v>
                </c:pt>
                <c:pt idx="5">
                  <c:v>Hydropower</c:v>
                </c:pt>
              </c:strCache>
            </c:strRef>
          </c:cat>
          <c:val>
            <c:numRef>
              <c:f>Sheet1!$D$3:$D$8</c:f>
              <c:numCache>
                <c:formatCode>General</c:formatCode>
                <c:ptCount val="6"/>
                <c:pt idx="0">
                  <c:v>308</c:v>
                </c:pt>
                <c:pt idx="1">
                  <c:v>270</c:v>
                </c:pt>
                <c:pt idx="2">
                  <c:v>236</c:v>
                </c:pt>
                <c:pt idx="3">
                  <c:v>81</c:v>
                </c:pt>
                <c:pt idx="4">
                  <c:v>81</c:v>
                </c:pt>
                <c:pt idx="5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644544"/>
        <c:axId val="99646080"/>
      </c:barChart>
      <c:catAx>
        <c:axId val="99644544"/>
        <c:scaling>
          <c:orientation val="minMax"/>
        </c:scaling>
        <c:delete val="0"/>
        <c:axPos val="b"/>
        <c:majorTickMark val="out"/>
        <c:minorTickMark val="none"/>
        <c:tickLblPos val="nextTo"/>
        <c:crossAx val="99646080"/>
        <c:crosses val="autoZero"/>
        <c:auto val="1"/>
        <c:lblAlgn val="ctr"/>
        <c:lblOffset val="100"/>
        <c:noMultiLvlLbl val="0"/>
      </c:catAx>
      <c:valAx>
        <c:axId val="9964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644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800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Barrier type</a:t>
            </a:r>
          </a:p>
        </c:rich>
      </c:tx>
      <c:layout>
        <c:manualLayout>
          <c:xMode val="edge"/>
          <c:yMode val="edge"/>
          <c:x val="0.29211229882503476"/>
          <c:y val="0.1352003790468650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Barrier type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000" b="1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3"/>
                <c:pt idx="0">
                  <c:v>Active</c:v>
                </c:pt>
                <c:pt idx="1">
                  <c:v>Asset</c:v>
                </c:pt>
                <c:pt idx="2">
                  <c:v>Historic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111</c:v>
                </c:pt>
                <c:pt idx="1">
                  <c:v>79</c:v>
                </c:pt>
                <c:pt idx="2">
                  <c:v>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GB" sz="2400" dirty="0" smtClean="0"/>
              <a:t>Barriers per categories</a:t>
            </a:r>
            <a:endParaRPr lang="en-GB" sz="2400" dirty="0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1"/>
            </a:pPr>
            <a:r>
              <a:rPr lang="en-GB" sz="3200" b="1"/>
              <a:t>Asset barriers per sectors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6.8044747057055186E-4"/>
                  <c:y val="8.865191449316089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Sheet2!$D$17:$D$21</c:f>
              <c:strCache>
                <c:ptCount val="5"/>
                <c:pt idx="0">
                  <c:v>Forestry</c:v>
                </c:pt>
                <c:pt idx="1">
                  <c:v>Other</c:v>
                </c:pt>
                <c:pt idx="2">
                  <c:v>recreational</c:v>
                </c:pt>
                <c:pt idx="3">
                  <c:v>Scottish Water</c:v>
                </c:pt>
                <c:pt idx="4">
                  <c:v>Transport</c:v>
                </c:pt>
              </c:strCache>
            </c:strRef>
          </c:cat>
          <c:val>
            <c:numRef>
              <c:f>Sheet2!$E$17:$E$21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1</c:v>
                </c:pt>
                <c:pt idx="3">
                  <c:v>4</c:v>
                </c:pt>
                <c:pt idx="4">
                  <c:v>54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0.33919</cdr:x>
      <cdr:y>0.11992</cdr:y>
    </cdr:from>
    <cdr:to>
      <cdr:x>0.46972</cdr:x>
      <cdr:y>0.33746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6264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6194F-348D-43B1-93B9-EE2DC58DA86F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89433-E9FA-4AC5-B9A0-AF648644E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5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D5D1C-8190-421C-9B1D-753E5D9A75D5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A8A30-85C8-47AD-A294-238731D27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0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8A30-85C8-47AD-A294-238731D27A63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3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8A30-85C8-47AD-A294-238731D27A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27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Overall, asset</a:t>
            </a:r>
            <a:r>
              <a:rPr lang="en-GB" baseline="0" dirty="0" smtClean="0"/>
              <a:t> barrier represents less than third of the barriers with a second cycle objective. However, it is a new area of work that will require a lot of engagement with the sector.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transport sector is the dominant sector for asset barrier- this is also true for the third cycle.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8A30-85C8-47AD-A294-238731D27A6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64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FD877-06C8-45FD-B2D1-5C59717B320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89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FD877-06C8-45FD-B2D1-5C59717B320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89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8A30-85C8-47AD-A294-238731D27A6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98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39775"/>
            <a:ext cx="4935537" cy="3703638"/>
          </a:xfrm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1" y="4689239"/>
            <a:ext cx="5335588" cy="4442935"/>
          </a:xfrm>
        </p:spPr>
        <p:txBody>
          <a:bodyPr/>
          <a:lstStyle/>
          <a:p>
            <a:pPr marL="228600" indent="-228600">
              <a:buAutoNum type="arabicPeriod"/>
            </a:pPr>
            <a:endParaRPr lang="en-GB" altLang="en-US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1. SEPA produces river basin plans </a:t>
            </a:r>
            <a:r>
              <a:rPr lang="en-GB" b="1" dirty="0" smtClean="0"/>
              <a:t>on behalf of Scotland. </a:t>
            </a:r>
          </a:p>
          <a:p>
            <a:r>
              <a:rPr lang="en-GB" dirty="0" smtClean="0"/>
              <a:t>2. The Minister will sign off Second Plans  - and they are branded as Natural Scotland documents</a:t>
            </a:r>
          </a:p>
          <a:p>
            <a:r>
              <a:rPr lang="en-GB" dirty="0" smtClean="0"/>
              <a:t>3. The plans set</a:t>
            </a:r>
            <a:r>
              <a:rPr lang="en-GB" baseline="0" dirty="0" smtClean="0"/>
              <a:t> out benefits to the environment, society and economy that is a balanced view for Scotland. </a:t>
            </a:r>
            <a:endParaRPr lang="en-GB" dirty="0" smtClean="0"/>
          </a:p>
          <a:p>
            <a:r>
              <a:rPr lang="en-GB" dirty="0" smtClean="0"/>
              <a:t>4. </a:t>
            </a:r>
            <a:r>
              <a:rPr lang="en-GB" b="1" dirty="0" smtClean="0"/>
              <a:t>Scottish Ministers ultimately</a:t>
            </a:r>
            <a:r>
              <a:rPr lang="en-GB" b="1" baseline="0" dirty="0" smtClean="0"/>
              <a:t> are responsible for delivery of plans – including making sufficient resources available</a:t>
            </a:r>
            <a:r>
              <a:rPr lang="en-GB" baseline="0" dirty="0" smtClean="0"/>
              <a:t>. SEPA at the sharp end of this – we need to ensure whatever resource is made available to us, is prioritised according to the plans.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0" dirty="0" smtClean="0"/>
              <a:t>Iterating</a:t>
            </a:r>
            <a:r>
              <a:rPr lang="en-US" altLang="en-US" b="0" baseline="0" dirty="0" smtClean="0"/>
              <a:t> the importance of the water environment.</a:t>
            </a:r>
            <a:endParaRPr lang="en-US" altLang="en-US" b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RBMPs</a:t>
            </a:r>
            <a:r>
              <a:rPr lang="en-GB" baseline="0" dirty="0" smtClean="0"/>
              <a:t> has two main types of objectives.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First is to protect against deterioration in quality – through authorising new activities, land use planning decisions and protecting against the spread of invasive.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Second is to improve to good status by 2027 - </a:t>
            </a:r>
            <a:r>
              <a:rPr lang="en-GB" dirty="0" smtClean="0"/>
              <a:t>Ambitious plan – We need to do this unless there is a very good reason not to.</a:t>
            </a:r>
          </a:p>
          <a:p>
            <a:pPr marL="228600" indent="-228600">
              <a:buAutoNum type="arabicPeriod"/>
            </a:pPr>
            <a:r>
              <a:rPr lang="en-GB" dirty="0" smtClean="0"/>
              <a:t>The plans also cover protected areas – bathing waters, drinking</a:t>
            </a:r>
            <a:r>
              <a:rPr lang="en-GB" baseline="0" dirty="0" smtClean="0"/>
              <a:t> water, shellfish waters and conservation areas. 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GB" altLang="en-US" dirty="0" smtClean="0"/>
              <a:t>5. Objective setting has been lead by the Water unit supported by SEPA sector leads and informed by</a:t>
            </a:r>
          </a:p>
          <a:p>
            <a:pPr lvl="1">
              <a:defRPr/>
            </a:pPr>
            <a:r>
              <a:rPr lang="en-GB" altLang="en-US" dirty="0" smtClean="0"/>
              <a:t>external sector engagement</a:t>
            </a:r>
          </a:p>
          <a:p>
            <a:pPr lvl="1">
              <a:defRPr/>
            </a:pPr>
            <a:r>
              <a:rPr lang="en-GB" altLang="en-US" dirty="0" smtClean="0"/>
              <a:t>consultation feedback</a:t>
            </a:r>
          </a:p>
          <a:p>
            <a:pPr lvl="1">
              <a:defRPr/>
            </a:pPr>
            <a:r>
              <a:rPr lang="en-GB" altLang="en-US" dirty="0" smtClean="0"/>
              <a:t>ecosystems services data</a:t>
            </a:r>
          </a:p>
          <a:p>
            <a:pPr lvl="1">
              <a:defRPr/>
            </a:pPr>
            <a:r>
              <a:rPr lang="en-GB" altLang="en-US" dirty="0" smtClean="0"/>
              <a:t>PA status (SAC, SPA, NVZ, UWWTD </a:t>
            </a:r>
            <a:r>
              <a:rPr lang="en-GB" altLang="en-US" dirty="0" err="1" smtClean="0"/>
              <a:t>etc</a:t>
            </a:r>
            <a:r>
              <a:rPr lang="en-GB" altLang="en-US" dirty="0" smtClean="0"/>
              <a:t>)</a:t>
            </a:r>
          </a:p>
          <a:p>
            <a:pPr lvl="1">
              <a:defRPr/>
            </a:pPr>
            <a:r>
              <a:rPr lang="en-GB" altLang="en-US" dirty="0" smtClean="0"/>
              <a:t>confidence of classification and pressures</a:t>
            </a:r>
          </a:p>
          <a:p>
            <a:pPr lvl="1">
              <a:defRPr/>
            </a:pPr>
            <a:r>
              <a:rPr lang="en-GB" altLang="en-US" dirty="0" smtClean="0"/>
              <a:t>estimated costs of improvement versus the ££ available (done through scenarios and impacts on use)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8A30-85C8-47AD-A294-238731D27A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58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AutoNum type="arabicPeriod"/>
            </a:pPr>
            <a:r>
              <a:rPr lang="en-GB" altLang="en-US" dirty="0" smtClean="0">
                <a:latin typeface="Arial" charset="0"/>
              </a:rPr>
              <a:t>Figures for Scotland RBD showing what pressures are affecting</a:t>
            </a:r>
            <a:r>
              <a:rPr lang="en-GB" altLang="en-US" baseline="0" dirty="0" smtClean="0">
                <a:latin typeface="Arial" charset="0"/>
              </a:rPr>
              <a:t> the 35% of </a:t>
            </a:r>
            <a:r>
              <a:rPr lang="en-GB" altLang="en-US" baseline="0" dirty="0" err="1" smtClean="0">
                <a:latin typeface="Arial" charset="0"/>
              </a:rPr>
              <a:t>wbs</a:t>
            </a:r>
            <a:r>
              <a:rPr lang="en-GB" altLang="en-US" baseline="0" dirty="0" smtClean="0">
                <a:latin typeface="Arial" charset="0"/>
              </a:rPr>
              <a:t> less than good status.</a:t>
            </a:r>
          </a:p>
          <a:p>
            <a:pPr marL="228600" indent="-228600">
              <a:buAutoNum type="arabicPeriod"/>
            </a:pPr>
            <a:r>
              <a:rPr lang="en-GB" altLang="en-US" baseline="0" dirty="0" smtClean="0">
                <a:latin typeface="Arial" charset="0"/>
              </a:rPr>
              <a:t>One </a:t>
            </a:r>
            <a:r>
              <a:rPr lang="en-GB" altLang="en-US" baseline="0" dirty="0" err="1" smtClean="0">
                <a:latin typeface="Arial" charset="0"/>
              </a:rPr>
              <a:t>wb</a:t>
            </a:r>
            <a:r>
              <a:rPr lang="en-GB" altLang="en-US" baseline="0" dirty="0" smtClean="0">
                <a:latin typeface="Arial" charset="0"/>
              </a:rPr>
              <a:t> may have one or more of these pressures affecting it. </a:t>
            </a:r>
          </a:p>
          <a:p>
            <a:pPr marL="228600" indent="-228600">
              <a:buAutoNum type="arabicPeriod"/>
            </a:pPr>
            <a:r>
              <a:rPr lang="en-GB" altLang="en-US" baseline="0" dirty="0" smtClean="0">
                <a:latin typeface="Arial" charset="0"/>
              </a:rPr>
              <a:t>.</a:t>
            </a:r>
            <a:endParaRPr lang="en-GB" altLang="en-US" baseline="0" dirty="0" smtClean="0">
              <a:latin typeface="Arial" charset="0"/>
            </a:endParaRPr>
          </a:p>
          <a:p>
            <a:pPr marL="0" indent="0">
              <a:buNone/>
            </a:pPr>
            <a:endParaRPr lang="en-GB" sz="1200" b="1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11BDAC-2F34-41F6-A10E-38BC78B15B04}" type="slidenum">
              <a:rPr lang="en-GB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8A30-85C8-47AD-A294-238731D27A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816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8A30-85C8-47AD-A294-238731D27A6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816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Catchment approach provides</a:t>
            </a:r>
            <a:r>
              <a:rPr lang="en-GB" baseline="0" dirty="0" smtClean="0"/>
              <a:t> an example of the complexity of fish barrier work.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There is a mix of 2021 and 2027 objectives but mainly a mixed of type of barrier and sectors.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Up North our catchments tend to be smaller and less complex so some of out barriers are the only issue</a:t>
            </a:r>
            <a:r>
              <a:rPr lang="en-GB" baseline="0" dirty="0" smtClean="0"/>
              <a:t>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8A30-85C8-47AD-A294-238731D27A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0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386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5664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363538"/>
            <a:ext cx="1700212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5963" y="363538"/>
            <a:ext cx="49530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238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550" y="363538"/>
            <a:ext cx="6804025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85963" y="1509713"/>
            <a:ext cx="6804025" cy="4751387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4526101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73688" y="1600200"/>
            <a:ext cx="331311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73688" y="3938588"/>
            <a:ext cx="3313112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28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2051050" y="2130425"/>
            <a:ext cx="640715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174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27313" y="4005263"/>
            <a:ext cx="5216525" cy="982662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8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pic>
        <p:nvPicPr>
          <p:cNvPr id="31746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1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99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376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353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75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90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9741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426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884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8830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445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17129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5150" y="274638"/>
            <a:ext cx="49863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22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09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08175" y="1600200"/>
            <a:ext cx="6778625" cy="45259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8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6017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5963" y="1509713"/>
            <a:ext cx="3325812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509713"/>
            <a:ext cx="3325813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680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036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621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3548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3385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5946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7550" y="363538"/>
            <a:ext cx="68040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5963" y="1509713"/>
            <a:ext cx="68040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517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9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36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1643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316438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19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8069" r="945"/>
          <a:stretch>
            <a:fillRect/>
          </a:stretch>
        </p:blipFill>
        <p:spPr bwMode="auto">
          <a:xfrm>
            <a:off x="0" y="3948113"/>
            <a:ext cx="914400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47664" y="3399582"/>
            <a:ext cx="7053262" cy="575469"/>
          </a:xfrm>
        </p:spPr>
        <p:txBody>
          <a:bodyPr/>
          <a:lstStyle/>
          <a:p>
            <a:pPr eaLnBrk="1" hangingPunct="1"/>
            <a:r>
              <a:rPr lang="en-GB" sz="2400" b="0" i="1" dirty="0" smtClean="0">
                <a:solidFill>
                  <a:srgbClr val="336699"/>
                </a:solidFill>
              </a:rPr>
              <a:t>June 2017</a:t>
            </a:r>
            <a:br>
              <a:rPr lang="en-GB" sz="2400" b="0" i="1" dirty="0" smtClean="0">
                <a:solidFill>
                  <a:srgbClr val="336699"/>
                </a:solidFill>
              </a:rPr>
            </a:br>
            <a:r>
              <a:rPr lang="en-GB" sz="2800" b="0" i="1" dirty="0" smtClean="0">
                <a:solidFill>
                  <a:srgbClr val="336699"/>
                </a:solidFill>
              </a:rPr>
              <a:t/>
            </a:r>
            <a:br>
              <a:rPr lang="en-GB" sz="2800" b="0" i="1" dirty="0" smtClean="0">
                <a:solidFill>
                  <a:srgbClr val="336699"/>
                </a:solidFill>
              </a:rPr>
            </a:br>
            <a:endParaRPr lang="en-GB" sz="2000" b="0" i="1" dirty="0" smtClean="0">
              <a:solidFill>
                <a:srgbClr val="336699"/>
              </a:solidFill>
            </a:endParaRPr>
          </a:p>
        </p:txBody>
      </p:sp>
      <p:sp>
        <p:nvSpPr>
          <p:cNvPr id="27651" name="AutoShape 6" descr="image001"/>
          <p:cNvSpPr>
            <a:spLocks noChangeAspect="1" noChangeArrowheads="1"/>
          </p:cNvSpPr>
          <p:nvPr/>
        </p:nvSpPr>
        <p:spPr bwMode="auto">
          <a:xfrm>
            <a:off x="1258888" y="1268413"/>
            <a:ext cx="61245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2063883" y="1560694"/>
            <a:ext cx="669766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dirty="0" smtClean="0">
              <a:solidFill>
                <a:srgbClr val="347095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rgbClr val="347095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347095"/>
                </a:solidFill>
              </a:rPr>
              <a:t>The second River Basin Management Plans and implementation of fish barriers measures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 dirty="0" smtClean="0">
              <a:solidFill>
                <a:srgbClr val="347095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i="1" dirty="0" smtClean="0">
                <a:solidFill>
                  <a:srgbClr val="347095"/>
                </a:solidFill>
              </a:rPr>
              <a:t>Jenny Davies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i="1" dirty="0" smtClean="0">
                <a:solidFill>
                  <a:srgbClr val="347095"/>
                </a:solidFill>
              </a:rPr>
              <a:t>RBMP coordinator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dirty="0" smtClean="0">
              <a:solidFill>
                <a:srgbClr val="347095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347095"/>
                </a:solidFill>
              </a:rPr>
              <a:t/>
            </a:r>
            <a:br>
              <a:rPr lang="en-GB" sz="2800" b="1" dirty="0">
                <a:solidFill>
                  <a:srgbClr val="347095"/>
                </a:solidFill>
              </a:rPr>
            </a:br>
            <a:endParaRPr lang="en-GB" sz="2800" b="1" i="1" dirty="0">
              <a:solidFill>
                <a:srgbClr val="3470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32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4" t="25425" r="23837" b="16078"/>
          <a:stretch/>
        </p:blipFill>
        <p:spPr bwMode="auto">
          <a:xfrm>
            <a:off x="19555" y="4735478"/>
            <a:ext cx="2795520" cy="20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V:\EAU\GIS\Data\SEPA\Fish_barriers\Fish_barrier_photographs\15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3"/>
          <a:stretch/>
        </p:blipFill>
        <p:spPr bwMode="auto">
          <a:xfrm>
            <a:off x="-1" y="2809092"/>
            <a:ext cx="2815076" cy="19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V:\EAU\GIS\Data\SEPA\Fish_barriers\Fish_barrier_photographs\14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1"/>
          <a:stretch/>
        </p:blipFill>
        <p:spPr bwMode="auto">
          <a:xfrm>
            <a:off x="0" y="1142354"/>
            <a:ext cx="2815075" cy="17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34058"/>
            <a:ext cx="6804025" cy="965200"/>
          </a:xfrm>
        </p:spPr>
        <p:txBody>
          <a:bodyPr/>
          <a:lstStyle/>
          <a:p>
            <a:r>
              <a:rPr lang="en-GB" dirty="0" smtClean="0"/>
              <a:t>Categories of Fish </a:t>
            </a:r>
            <a:r>
              <a:rPr lang="en-GB" dirty="0"/>
              <a:t>B</a:t>
            </a:r>
            <a:r>
              <a:rPr lang="en-GB" dirty="0" smtClean="0"/>
              <a:t>arriers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149570" y="973512"/>
            <a:ext cx="1800200" cy="914400"/>
          </a:xfrm>
          <a:prstGeom prst="ellips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1800" dirty="0" smtClean="0">
                <a:solidFill>
                  <a:srgbClr val="FFFFFF"/>
                </a:solidFill>
              </a:rPr>
              <a:t>Active barrier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60327" y="2864994"/>
            <a:ext cx="1800200" cy="9144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1800" dirty="0" smtClean="0">
                <a:solidFill>
                  <a:srgbClr val="FFFFFF"/>
                </a:solidFill>
              </a:rPr>
              <a:t>Historic </a:t>
            </a:r>
            <a:r>
              <a:rPr lang="en-GB" sz="1800" dirty="0">
                <a:solidFill>
                  <a:srgbClr val="FFFFFF"/>
                </a:solidFill>
              </a:rPr>
              <a:t>B</a:t>
            </a:r>
            <a:r>
              <a:rPr lang="en-GB" sz="1800" dirty="0" smtClean="0">
                <a:solidFill>
                  <a:srgbClr val="FFFFFF"/>
                </a:solidFill>
              </a:rPr>
              <a:t>arrier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49570" y="4736824"/>
            <a:ext cx="1800200" cy="9144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1800" dirty="0" smtClean="0">
                <a:solidFill>
                  <a:srgbClr val="FFFFFF"/>
                </a:solidFill>
              </a:rPr>
              <a:t>Asset </a:t>
            </a:r>
            <a:r>
              <a:rPr lang="en-GB" sz="1800" dirty="0">
                <a:solidFill>
                  <a:srgbClr val="FFFFFF"/>
                </a:solidFill>
              </a:rPr>
              <a:t>B</a:t>
            </a:r>
            <a:r>
              <a:rPr lang="en-GB" sz="1800" dirty="0" smtClean="0">
                <a:solidFill>
                  <a:srgbClr val="FFFFFF"/>
                </a:solidFill>
              </a:rPr>
              <a:t>arrier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0527" y="1288529"/>
            <a:ext cx="502210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/>
              <a:t>Active Barrier – an impoundment, weir or dam that is a barrier to fish movement and is being operated or maintained (or is planned to be operated or maintained); or, it is a mothballed weir, impoundment or dam (i.e. it is not currently operated or maintained but the owners operate/maintain similar structures for the purposes of their business</a:t>
            </a:r>
            <a:r>
              <a:rPr lang="en-GB" sz="1400" dirty="0" smtClean="0"/>
              <a:t>). Regulatory approach by sector – Hydropower is the priority for this cycle.</a:t>
            </a:r>
            <a:endParaRPr lang="en-GB" sz="1400" dirty="0"/>
          </a:p>
          <a:p>
            <a:pPr algn="l"/>
            <a:r>
              <a:rPr lang="en-GB" sz="1400" dirty="0"/>
              <a:t> </a:t>
            </a:r>
            <a:endParaRPr lang="en-GB" sz="1400" dirty="0" smtClean="0"/>
          </a:p>
          <a:p>
            <a:pPr algn="l"/>
            <a:endParaRPr lang="en-GB" sz="1400" dirty="0"/>
          </a:p>
          <a:p>
            <a:pPr algn="l"/>
            <a:r>
              <a:rPr lang="en-GB" sz="1400" dirty="0"/>
              <a:t>Historic Barrier  - an impoundment, weir or dam constructed prior to 1 April 2006 that is a barrier to fish movement and is not operated or maintained. Nor is it owned by a business who operates or maintains similar structures for the purposes of their business. </a:t>
            </a:r>
            <a:r>
              <a:rPr lang="en-GB" sz="1400" dirty="0" smtClean="0"/>
              <a:t>Funded by Scottish Government via the Water Environment Fund, WEF.</a:t>
            </a:r>
          </a:p>
          <a:p>
            <a:pPr algn="l"/>
            <a:endParaRPr lang="en-GB" sz="1400" dirty="0"/>
          </a:p>
          <a:p>
            <a:pPr algn="l"/>
            <a:endParaRPr lang="en-GB" sz="1400" dirty="0" smtClean="0"/>
          </a:p>
          <a:p>
            <a:pPr algn="l"/>
            <a:endParaRPr lang="en-GB" sz="1400" dirty="0"/>
          </a:p>
          <a:p>
            <a:pPr algn="l"/>
            <a:r>
              <a:rPr lang="en-GB" sz="1400" dirty="0"/>
              <a:t> </a:t>
            </a:r>
            <a:r>
              <a:rPr lang="en-GB" sz="1400" dirty="0" smtClean="0"/>
              <a:t>Asset </a:t>
            </a:r>
            <a:r>
              <a:rPr lang="en-GB" sz="1400" dirty="0"/>
              <a:t>Barrier – a culvert or bridge apron built prior to 1 April 2006 that is a barrier to fish movement</a:t>
            </a:r>
            <a:r>
              <a:rPr lang="en-GB" sz="1400" dirty="0" smtClean="0"/>
              <a:t>. Working with Responsible Authorities.</a:t>
            </a:r>
            <a:endParaRPr lang="en-GB" sz="1400" dirty="0"/>
          </a:p>
          <a:p>
            <a:pPr algn="l"/>
            <a:r>
              <a:rPr lang="en-GB" sz="1400" dirty="0"/>
              <a:t> </a:t>
            </a:r>
          </a:p>
          <a:p>
            <a:pPr algn="l"/>
            <a:endParaRPr lang="en-GB" sz="1200" dirty="0"/>
          </a:p>
          <a:p>
            <a:pPr algn="l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29740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049478"/>
              </p:ext>
            </p:extLst>
          </p:nvPr>
        </p:nvGraphicFramePr>
        <p:xfrm>
          <a:off x="539552" y="0"/>
          <a:ext cx="8352928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18915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972226"/>
              </p:ext>
            </p:extLst>
          </p:nvPr>
        </p:nvGraphicFramePr>
        <p:xfrm>
          <a:off x="-1044624" y="1340768"/>
          <a:ext cx="579613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444567"/>
              </p:ext>
            </p:extLst>
          </p:nvPr>
        </p:nvGraphicFramePr>
        <p:xfrm>
          <a:off x="755576" y="620688"/>
          <a:ext cx="78903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6009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on fish migration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Remove/ ease 184 barriers by 2021 and a further 189 by 2027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Prioritised based on quantity of habitat and catchments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Significant benefits to fish populations, opening up large amounts of new habitat</a:t>
            </a:r>
          </a:p>
        </p:txBody>
      </p:sp>
    </p:spTree>
    <p:extLst>
      <p:ext uri="{BB962C8B-B14F-4D97-AF65-F5344CB8AC3E}">
        <p14:creationId xmlns:p14="http://schemas.microsoft.com/office/powerpoint/2010/main" val="643275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Responsible </a:t>
            </a:r>
            <a:r>
              <a:rPr lang="en-GB" dirty="0" smtClean="0"/>
              <a:t>Authorities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963" y="1052737"/>
            <a:ext cx="6804025" cy="5208364"/>
          </a:xfrm>
        </p:spPr>
        <p:txBody>
          <a:bodyPr/>
          <a:lstStyle/>
          <a:p>
            <a:r>
              <a:rPr lang="en-GB" dirty="0"/>
              <a:t>Water Environment Water Services </a:t>
            </a:r>
            <a:r>
              <a:rPr lang="en-GB" dirty="0" smtClean="0"/>
              <a:t>Act 2003</a:t>
            </a:r>
          </a:p>
          <a:p>
            <a:pPr marL="0" indent="0">
              <a:buNone/>
            </a:pPr>
            <a:r>
              <a:rPr lang="en-GB" sz="1400" i="1" dirty="0" smtClean="0"/>
              <a:t>Section 2: The </a:t>
            </a:r>
            <a:r>
              <a:rPr lang="en-GB" sz="1400" i="1" dirty="0"/>
              <a:t>responsible authorities must exercise their designated functions so as to secure compliance with the requirements of the </a:t>
            </a:r>
            <a:r>
              <a:rPr lang="en-GB" sz="1400" i="1" dirty="0" smtClean="0"/>
              <a:t>Directive</a:t>
            </a:r>
          </a:p>
          <a:p>
            <a:pPr marL="0" indent="0">
              <a:buNone/>
            </a:pPr>
            <a:endParaRPr lang="en-GB" sz="1400" i="1" dirty="0" smtClean="0"/>
          </a:p>
          <a:p>
            <a:pPr lvl="1"/>
            <a:r>
              <a:rPr lang="en-GB" sz="2000" dirty="0" smtClean="0"/>
              <a:t>identified </a:t>
            </a:r>
            <a:r>
              <a:rPr lang="en-GB" sz="2000" dirty="0"/>
              <a:t>by Scottish </a:t>
            </a:r>
            <a:r>
              <a:rPr lang="en-GB" sz="2000" dirty="0" smtClean="0"/>
              <a:t>Ministers</a:t>
            </a:r>
          </a:p>
          <a:p>
            <a:pPr lvl="1"/>
            <a:r>
              <a:rPr lang="en-GB" sz="2000" dirty="0" smtClean="0"/>
              <a:t>work </a:t>
            </a:r>
            <a:r>
              <a:rPr lang="en-GB" sz="2000" dirty="0"/>
              <a:t>in partnership with SEPA to develop and implement river basin </a:t>
            </a:r>
            <a:r>
              <a:rPr lang="en-GB" sz="2000" dirty="0" smtClean="0"/>
              <a:t>planning </a:t>
            </a:r>
          </a:p>
          <a:p>
            <a:pPr lvl="1"/>
            <a:r>
              <a:rPr lang="en-GB" sz="2000" dirty="0" smtClean="0"/>
              <a:t>adopt </a:t>
            </a:r>
            <a:r>
              <a:rPr lang="en-GB" sz="2000" dirty="0"/>
              <a:t>an integrated approach to co-ordinate our respective functions that affect the water </a:t>
            </a:r>
            <a:r>
              <a:rPr lang="en-GB" sz="2000" dirty="0" smtClean="0"/>
              <a:t>environment.</a:t>
            </a:r>
          </a:p>
          <a:p>
            <a:pPr lvl="1"/>
            <a:r>
              <a:rPr lang="en-GB" sz="2000" dirty="0" smtClean="0"/>
              <a:t>Currently </a:t>
            </a:r>
            <a:r>
              <a:rPr lang="en-GB" sz="2000" dirty="0"/>
              <a:t>these are:</a:t>
            </a:r>
          </a:p>
          <a:p>
            <a:pPr marL="1257300" lvl="3" indent="0">
              <a:buNone/>
            </a:pPr>
            <a:r>
              <a:rPr lang="en-GB" sz="1600" dirty="0"/>
              <a:t>•          Local Authorities </a:t>
            </a:r>
          </a:p>
          <a:p>
            <a:pPr marL="1257300" lvl="3" indent="0">
              <a:buNone/>
            </a:pPr>
            <a:r>
              <a:rPr lang="en-GB" sz="1600" dirty="0"/>
              <a:t>•          Scottish Water </a:t>
            </a:r>
          </a:p>
          <a:p>
            <a:pPr marL="1257300" lvl="3" indent="0">
              <a:buNone/>
            </a:pPr>
            <a:r>
              <a:rPr lang="en-GB" sz="1600" dirty="0"/>
              <a:t>•          Scottish Natural Heritage</a:t>
            </a:r>
          </a:p>
          <a:p>
            <a:pPr marL="1257300" lvl="3" indent="0">
              <a:buNone/>
            </a:pPr>
            <a:r>
              <a:rPr lang="en-GB" sz="1600" dirty="0"/>
              <a:t>•          Forestry Commission Scotland</a:t>
            </a:r>
          </a:p>
          <a:p>
            <a:pPr marL="1257300" lvl="3" indent="0">
              <a:buNone/>
            </a:pPr>
            <a:r>
              <a:rPr lang="en-GB" sz="1600" dirty="0"/>
              <a:t>•          British Waterways-Scottish Canals</a:t>
            </a:r>
          </a:p>
          <a:p>
            <a:pPr marL="1257300" lvl="3" indent="0">
              <a:buNone/>
            </a:pPr>
            <a:r>
              <a:rPr lang="en-GB" sz="1600" dirty="0"/>
              <a:t>•          National Parks Authority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596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:\My Documents\My Pictures\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42" y="4602249"/>
            <a:ext cx="725733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963" y="1124745"/>
            <a:ext cx="6804025" cy="513635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Fish barrier is the major pressure on the water environment</a:t>
            </a:r>
          </a:p>
          <a:p>
            <a:endParaRPr lang="en-GB" dirty="0" smtClean="0"/>
          </a:p>
          <a:p>
            <a:r>
              <a:rPr lang="en-GB" dirty="0" smtClean="0"/>
              <a:t> Easement and removal of fish barriers is a priority for Scotland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Partnership is key to achieve these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672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>
                <a:solidFill>
                  <a:srgbClr val="008080"/>
                </a:solidFill>
              </a:rPr>
              <a:t>Scotland’s River Basin Plans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99792" y="3658873"/>
            <a:ext cx="5616649" cy="4320480"/>
          </a:xfrm>
        </p:spPr>
        <p:txBody>
          <a:bodyPr/>
          <a:lstStyle/>
          <a:p>
            <a:endParaRPr lang="en-GB" altLang="en-US" dirty="0">
              <a:solidFill>
                <a:srgbClr val="008080"/>
              </a:solidFill>
            </a:endParaRPr>
          </a:p>
          <a:p>
            <a:endParaRPr lang="en-GB" altLang="en-US" dirty="0">
              <a:solidFill>
                <a:srgbClr val="008080"/>
              </a:solidFill>
            </a:endParaRPr>
          </a:p>
          <a:p>
            <a:r>
              <a:rPr lang="en-GB" altLang="en-US" dirty="0">
                <a:solidFill>
                  <a:srgbClr val="008080"/>
                </a:solidFill>
              </a:rPr>
              <a:t>Current state (classification)</a:t>
            </a:r>
          </a:p>
          <a:p>
            <a:r>
              <a:rPr lang="en-GB" altLang="en-US" dirty="0">
                <a:solidFill>
                  <a:srgbClr val="008080"/>
                </a:solidFill>
              </a:rPr>
              <a:t>Impacts (pressures)</a:t>
            </a:r>
          </a:p>
          <a:p>
            <a:r>
              <a:rPr lang="en-GB" altLang="en-US" dirty="0" smtClean="0">
                <a:solidFill>
                  <a:srgbClr val="008080"/>
                </a:solidFill>
              </a:rPr>
              <a:t>Actions (measures)</a:t>
            </a:r>
          </a:p>
          <a:p>
            <a:r>
              <a:rPr lang="en-GB" altLang="en-US" dirty="0" smtClean="0">
                <a:solidFill>
                  <a:srgbClr val="008080"/>
                </a:solidFill>
              </a:rPr>
              <a:t>Outcomes (summary of objectives)</a:t>
            </a:r>
            <a:endParaRPr lang="en-GB" altLang="en-US" dirty="0">
              <a:solidFill>
                <a:srgbClr val="008080"/>
              </a:solidFill>
            </a:endParaRPr>
          </a:p>
        </p:txBody>
      </p:sp>
      <p:pic>
        <p:nvPicPr>
          <p:cNvPr id="934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6494">
            <a:off x="6781488" y="1774026"/>
            <a:ext cx="1754632" cy="248878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49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900">
            <a:off x="5043090" y="1307909"/>
            <a:ext cx="1909750" cy="26937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67544" y="1451179"/>
            <a:ext cx="3672408" cy="3778021"/>
            <a:chOff x="2987824" y="1739211"/>
            <a:chExt cx="4320480" cy="4426093"/>
          </a:xfrm>
        </p:grpSpPr>
        <p:pic>
          <p:nvPicPr>
            <p:cNvPr id="7" name="Picture 3" descr="\\sepa-fp-02\users$\roy.richardson\SEPASystem\Cache\Content.IE5\1JI06PAI\PngMedium-Computer-with-lcd-screen-14086[1]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739211"/>
              <a:ext cx="4320480" cy="4426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43" b="5385"/>
            <a:stretch/>
          </p:blipFill>
          <p:spPr bwMode="auto">
            <a:xfrm>
              <a:off x="3131840" y="1844824"/>
              <a:ext cx="4104456" cy="2461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41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94" y="1893427"/>
            <a:ext cx="3590934" cy="236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658" y="1"/>
            <a:ext cx="3422572" cy="228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5" name="Picture 5" descr="00575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" y="1"/>
            <a:ext cx="3026693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8" descr="73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752" y="2232198"/>
            <a:ext cx="30480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9" descr="488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520" y="4074492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Outfall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6926" y="1"/>
            <a:ext cx="1997074" cy="295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8" descr="Clatteringshaws Dam Flood Releas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92080" y="3826122"/>
            <a:ext cx="32416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7" descr="438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05500" y="3796205"/>
            <a:ext cx="1742564" cy="265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21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1511300" y="4797425"/>
            <a:ext cx="4716463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Jackie McColm</a:t>
            </a:r>
          </a:p>
          <a:p>
            <a:pPr algn="ctr">
              <a:buFont typeface="Symbol" pitchFamily="18" charset="2"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SEPA</a:t>
            </a: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2484438" y="836613"/>
            <a:ext cx="56165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FORESTRY AND DIFFUSE POLLUTION</a:t>
            </a:r>
            <a:endParaRPr lang="en-GB" altLang="en-US" sz="3200" b="1">
              <a:solidFill>
                <a:schemeClr val="bg1"/>
              </a:solidFill>
            </a:endParaRPr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706437"/>
          </a:xfrm>
        </p:spPr>
        <p:txBody>
          <a:bodyPr/>
          <a:lstStyle/>
          <a:p>
            <a:r>
              <a:rPr lang="en-GB" altLang="en-US" dirty="0" smtClean="0"/>
              <a:t>Scotland is famous for its water environment</a:t>
            </a:r>
          </a:p>
        </p:txBody>
      </p:sp>
      <p:sp>
        <p:nvSpPr>
          <p:cNvPr id="4101" name="Text Placeholder 6"/>
          <p:cNvSpPr>
            <a:spLocks noGrp="1"/>
          </p:cNvSpPr>
          <p:nvPr>
            <p:ph type="body" sz="half" idx="1"/>
          </p:nvPr>
        </p:nvSpPr>
        <p:spPr>
          <a:xfrm>
            <a:off x="1908175" y="1304131"/>
            <a:ext cx="6624638" cy="4822031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2000" dirty="0" smtClean="0"/>
          </a:p>
          <a:p>
            <a:pPr>
              <a:defRPr/>
            </a:pPr>
            <a:r>
              <a:rPr lang="en-US" altLang="en-US" sz="2000" dirty="0" smtClean="0"/>
              <a:t>Improve fish passage and associated ecology.</a:t>
            </a:r>
          </a:p>
          <a:p>
            <a:pPr>
              <a:defRPr/>
            </a:pPr>
            <a:r>
              <a:rPr lang="en-US" altLang="en-US" sz="2000" dirty="0" smtClean="0"/>
              <a:t>Social benefits - people are drawn to water for recreation, leisure and spiritual reasons.</a:t>
            </a:r>
          </a:p>
          <a:p>
            <a:pPr>
              <a:defRPr/>
            </a:pPr>
            <a:r>
              <a:rPr lang="en-US" altLang="en-US" sz="2000" dirty="0" smtClean="0"/>
              <a:t>Economically important for tourism.</a:t>
            </a:r>
          </a:p>
          <a:p>
            <a:pPr marL="0" indent="0">
              <a:buNone/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 smtClean="0"/>
          </a:p>
          <a:p>
            <a:pPr marL="457200" lvl="1" indent="0">
              <a:buFont typeface="Symbol" pitchFamily="18" charset="2"/>
              <a:buNone/>
              <a:defRPr/>
            </a:pPr>
            <a:endParaRPr lang="en-US" altLang="en-US" sz="2000" b="1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92" y="3789040"/>
            <a:ext cx="7632700" cy="372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9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363538"/>
            <a:ext cx="7099895" cy="965200"/>
          </a:xfrm>
        </p:spPr>
        <p:txBody>
          <a:bodyPr/>
          <a:lstStyle/>
          <a:p>
            <a:pPr algn="ctr"/>
            <a:r>
              <a:rPr lang="en-GB" altLang="en-US" dirty="0" smtClean="0">
                <a:solidFill>
                  <a:srgbClr val="008080"/>
                </a:solidFill>
              </a:rPr>
              <a:t>Objectives and state of the water environment in Scotland</a:t>
            </a:r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5964" y="2132856"/>
            <a:ext cx="4242220" cy="3250382"/>
          </a:xfrm>
        </p:spPr>
        <p:txBody>
          <a:bodyPr/>
          <a:lstStyle/>
          <a:p>
            <a:r>
              <a:rPr lang="en-GB" altLang="en-US" sz="2800" dirty="0">
                <a:solidFill>
                  <a:srgbClr val="008080"/>
                </a:solidFill>
              </a:rPr>
              <a:t>No deterioration</a:t>
            </a:r>
          </a:p>
          <a:p>
            <a:endParaRPr lang="en-GB" altLang="en-US" sz="2800" dirty="0" smtClean="0">
              <a:solidFill>
                <a:srgbClr val="008080"/>
              </a:solidFill>
            </a:endParaRPr>
          </a:p>
          <a:p>
            <a:r>
              <a:rPr lang="en-GB" altLang="en-US" sz="2800" dirty="0" smtClean="0">
                <a:solidFill>
                  <a:srgbClr val="008080"/>
                </a:solidFill>
              </a:rPr>
              <a:t>Improve to Good Status by 2027</a:t>
            </a:r>
          </a:p>
          <a:p>
            <a:endParaRPr lang="en-GB" altLang="en-US" sz="2800" dirty="0">
              <a:solidFill>
                <a:srgbClr val="008080"/>
              </a:solidFill>
            </a:endParaRPr>
          </a:p>
          <a:p>
            <a:r>
              <a:rPr lang="en-GB" altLang="en-US" sz="2800" dirty="0" smtClean="0">
                <a:solidFill>
                  <a:srgbClr val="008080"/>
                </a:solidFill>
              </a:rPr>
              <a:t>Protected Areas</a:t>
            </a:r>
          </a:p>
          <a:p>
            <a:endParaRPr lang="en-GB" altLang="en-US" sz="2800" dirty="0" smtClean="0">
              <a:solidFill>
                <a:srgbClr val="00808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94637" y="1628800"/>
            <a:ext cx="1774825" cy="3754438"/>
            <a:chOff x="2310" y="940"/>
            <a:chExt cx="1290" cy="3176"/>
          </a:xfrm>
        </p:grpSpPr>
        <p:sp>
          <p:nvSpPr>
            <p:cNvPr id="29717" name="Rectangle 3"/>
            <p:cNvSpPr>
              <a:spLocks noChangeArrowheads="1"/>
            </p:cNvSpPr>
            <p:nvPr/>
          </p:nvSpPr>
          <p:spPr bwMode="auto">
            <a:xfrm>
              <a:off x="2404" y="940"/>
              <a:ext cx="1112" cy="62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30000"/>
                </a:spcBef>
                <a:spcAft>
                  <a:spcPct val="0"/>
                </a:spcAft>
              </a:pPr>
              <a:endParaRPr lang="en-US" alt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18" name="Rectangle 4"/>
            <p:cNvSpPr>
              <a:spLocks noChangeArrowheads="1"/>
            </p:cNvSpPr>
            <p:nvPr/>
          </p:nvSpPr>
          <p:spPr bwMode="auto">
            <a:xfrm>
              <a:off x="2404" y="1577"/>
              <a:ext cx="1112" cy="629"/>
            </a:xfrm>
            <a:prstGeom prst="rect">
              <a:avLst/>
            </a:prstGeom>
            <a:solidFill>
              <a:srgbClr val="28D85E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30000"/>
                </a:spcBef>
                <a:spcAft>
                  <a:spcPct val="0"/>
                </a:spcAft>
              </a:pPr>
              <a:endParaRPr lang="en-US" alt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19" name="Rectangle 5"/>
            <p:cNvSpPr>
              <a:spLocks noChangeArrowheads="1"/>
            </p:cNvSpPr>
            <p:nvPr/>
          </p:nvSpPr>
          <p:spPr bwMode="auto">
            <a:xfrm>
              <a:off x="2404" y="2214"/>
              <a:ext cx="1112" cy="62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30000"/>
                </a:spcBef>
                <a:spcAft>
                  <a:spcPct val="0"/>
                </a:spcAft>
              </a:pPr>
              <a:endParaRPr lang="en-US" alt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20" name="Rectangle 6"/>
            <p:cNvSpPr>
              <a:spLocks noChangeArrowheads="1"/>
            </p:cNvSpPr>
            <p:nvPr/>
          </p:nvSpPr>
          <p:spPr bwMode="auto">
            <a:xfrm>
              <a:off x="2404" y="2850"/>
              <a:ext cx="1112" cy="62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30000"/>
                </a:spcBef>
                <a:spcAft>
                  <a:spcPct val="0"/>
                </a:spcAft>
              </a:pPr>
              <a:endParaRPr lang="en-US" alt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21" name="Rectangle 7"/>
            <p:cNvSpPr>
              <a:spLocks noChangeArrowheads="1"/>
            </p:cNvSpPr>
            <p:nvPr/>
          </p:nvSpPr>
          <p:spPr bwMode="auto">
            <a:xfrm>
              <a:off x="2404" y="3487"/>
              <a:ext cx="1112" cy="629"/>
            </a:xfrm>
            <a:prstGeom prst="rect">
              <a:avLst/>
            </a:prstGeom>
            <a:solidFill>
              <a:srgbClr val="D83528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30000"/>
                </a:spcBef>
                <a:spcAft>
                  <a:spcPct val="0"/>
                </a:spcAft>
              </a:pPr>
              <a:endParaRPr lang="en-US" altLang="en-US" sz="1000">
                <a:solidFill>
                  <a:srgbClr val="000000"/>
                </a:solidFill>
              </a:endParaRPr>
            </a:p>
          </p:txBody>
        </p:sp>
        <p:sp>
          <p:nvSpPr>
            <p:cNvPr id="558088" name="Rectangle 8"/>
            <p:cNvSpPr>
              <a:spLocks noChangeArrowheads="1"/>
            </p:cNvSpPr>
            <p:nvPr/>
          </p:nvSpPr>
          <p:spPr bwMode="auto">
            <a:xfrm>
              <a:off x="2640" y="1144"/>
              <a:ext cx="64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HIGH</a:t>
              </a:r>
            </a:p>
          </p:txBody>
        </p:sp>
        <p:sp>
          <p:nvSpPr>
            <p:cNvPr id="558089" name="Rectangle 9"/>
            <p:cNvSpPr>
              <a:spLocks noChangeArrowheads="1"/>
            </p:cNvSpPr>
            <p:nvPr/>
          </p:nvSpPr>
          <p:spPr bwMode="auto">
            <a:xfrm>
              <a:off x="2604" y="1736"/>
              <a:ext cx="712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GB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GOOD</a:t>
              </a:r>
            </a:p>
          </p:txBody>
        </p:sp>
        <p:sp>
          <p:nvSpPr>
            <p:cNvPr id="558090" name="Rectangle 10"/>
            <p:cNvSpPr>
              <a:spLocks noChangeArrowheads="1"/>
            </p:cNvSpPr>
            <p:nvPr/>
          </p:nvSpPr>
          <p:spPr bwMode="auto">
            <a:xfrm>
              <a:off x="2310" y="2351"/>
              <a:ext cx="129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GB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    MODERATE</a:t>
              </a:r>
              <a:endParaRPr lang="en-GB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58091" name="Rectangle 11"/>
            <p:cNvSpPr>
              <a:spLocks noChangeArrowheads="1"/>
            </p:cNvSpPr>
            <p:nvPr/>
          </p:nvSpPr>
          <p:spPr bwMode="auto">
            <a:xfrm>
              <a:off x="2643" y="3007"/>
              <a:ext cx="713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GB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POOR</a:t>
              </a:r>
            </a:p>
          </p:txBody>
        </p:sp>
        <p:sp>
          <p:nvSpPr>
            <p:cNvPr id="558092" name="Rectangle 12"/>
            <p:cNvSpPr>
              <a:spLocks noChangeArrowheads="1"/>
            </p:cNvSpPr>
            <p:nvPr/>
          </p:nvSpPr>
          <p:spPr bwMode="auto">
            <a:xfrm>
              <a:off x="2692" y="3659"/>
              <a:ext cx="53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GB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BAD</a:t>
              </a: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5508104" y="2569773"/>
            <a:ext cx="714053" cy="2464709"/>
            <a:chOff x="1675831" y="3359150"/>
            <a:chExt cx="819719" cy="3164586"/>
          </a:xfrm>
        </p:grpSpPr>
        <p:sp>
          <p:nvSpPr>
            <p:cNvPr id="29715" name="AutoShape 28"/>
            <p:cNvSpPr>
              <a:spLocks noChangeArrowheads="1"/>
            </p:cNvSpPr>
            <p:nvPr/>
          </p:nvSpPr>
          <p:spPr bwMode="auto">
            <a:xfrm>
              <a:off x="1675831" y="3359150"/>
              <a:ext cx="819719" cy="3149600"/>
            </a:xfrm>
            <a:prstGeom prst="upArrow">
              <a:avLst>
                <a:gd name="adj1" fmla="val 50000"/>
                <a:gd name="adj2" fmla="val 124753"/>
              </a:avLst>
            </a:prstGeom>
            <a:solidFill>
              <a:srgbClr val="33CC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30000"/>
                </a:spcBef>
                <a:spcAft>
                  <a:spcPct val="0"/>
                </a:spcAft>
              </a:pPr>
              <a:endParaRPr lang="en-US" alt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16" name="Rectangle 30"/>
            <p:cNvSpPr>
              <a:spLocks noChangeArrowheads="1"/>
            </p:cNvSpPr>
            <p:nvPr/>
          </p:nvSpPr>
          <p:spPr bwMode="auto">
            <a:xfrm rot="16140000">
              <a:off x="834731" y="5111969"/>
              <a:ext cx="2437181" cy="386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0000"/>
                  </a:solidFill>
                </a:rPr>
                <a:t>R e s t o r e </a:t>
              </a:r>
              <a:endParaRPr lang="en-GB" alt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094862" y="2853333"/>
            <a:ext cx="647700" cy="2089150"/>
            <a:chOff x="5103" y="2432"/>
            <a:chExt cx="292" cy="874"/>
          </a:xfrm>
        </p:grpSpPr>
        <p:grpSp>
          <p:nvGrpSpPr>
            <p:cNvPr id="29703" name="Group 22"/>
            <p:cNvGrpSpPr>
              <a:grpSpLocks/>
            </p:cNvGrpSpPr>
            <p:nvPr/>
          </p:nvGrpSpPr>
          <p:grpSpPr bwMode="auto">
            <a:xfrm>
              <a:off x="5103" y="2432"/>
              <a:ext cx="292" cy="239"/>
              <a:chOff x="5103" y="2432"/>
              <a:chExt cx="292" cy="239"/>
            </a:xfrm>
          </p:grpSpPr>
          <p:sp>
            <p:nvSpPr>
              <p:cNvPr id="29712" name="Oval 16"/>
              <p:cNvSpPr>
                <a:spLocks noChangeArrowheads="1"/>
              </p:cNvSpPr>
              <p:nvPr/>
            </p:nvSpPr>
            <p:spPr bwMode="auto">
              <a:xfrm>
                <a:off x="5103" y="2432"/>
                <a:ext cx="292" cy="239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en-US" alt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13" name="AutoShape 20"/>
              <p:cNvSpPr>
                <a:spLocks noChangeArrowheads="1"/>
              </p:cNvSpPr>
              <p:nvPr/>
            </p:nvSpPr>
            <p:spPr bwMode="auto">
              <a:xfrm>
                <a:off x="5193" y="2478"/>
                <a:ext cx="122" cy="150"/>
              </a:xfrm>
              <a:prstGeom prst="downArrow">
                <a:avLst>
                  <a:gd name="adj1" fmla="val 50000"/>
                  <a:gd name="adj2" fmla="val 61481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en-US" alt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14" name="Line 21"/>
              <p:cNvSpPr>
                <a:spLocks noChangeShapeType="1"/>
              </p:cNvSpPr>
              <p:nvPr/>
            </p:nvSpPr>
            <p:spPr bwMode="auto">
              <a:xfrm>
                <a:off x="5148" y="2478"/>
                <a:ext cx="227" cy="136"/>
              </a:xfrm>
              <a:prstGeom prst="line">
                <a:avLst/>
              </a:prstGeom>
              <a:noFill/>
              <a:ln w="3175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04" name="Group 26"/>
            <p:cNvGrpSpPr>
              <a:grpSpLocks/>
            </p:cNvGrpSpPr>
            <p:nvPr/>
          </p:nvGrpSpPr>
          <p:grpSpPr bwMode="auto">
            <a:xfrm>
              <a:off x="5103" y="2750"/>
              <a:ext cx="292" cy="239"/>
              <a:chOff x="5103" y="2432"/>
              <a:chExt cx="292" cy="239"/>
            </a:xfrm>
          </p:grpSpPr>
          <p:sp>
            <p:nvSpPr>
              <p:cNvPr id="29709" name="Oval 16"/>
              <p:cNvSpPr>
                <a:spLocks noChangeArrowheads="1"/>
              </p:cNvSpPr>
              <p:nvPr/>
            </p:nvSpPr>
            <p:spPr bwMode="auto">
              <a:xfrm>
                <a:off x="5103" y="2432"/>
                <a:ext cx="292" cy="239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en-US" alt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10" name="AutoShape 20"/>
              <p:cNvSpPr>
                <a:spLocks noChangeArrowheads="1"/>
              </p:cNvSpPr>
              <p:nvPr/>
            </p:nvSpPr>
            <p:spPr bwMode="auto">
              <a:xfrm>
                <a:off x="5193" y="2478"/>
                <a:ext cx="122" cy="150"/>
              </a:xfrm>
              <a:prstGeom prst="downArrow">
                <a:avLst>
                  <a:gd name="adj1" fmla="val 50000"/>
                  <a:gd name="adj2" fmla="val 61481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en-US" alt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11" name="Line 21"/>
              <p:cNvSpPr>
                <a:spLocks noChangeShapeType="1"/>
              </p:cNvSpPr>
              <p:nvPr/>
            </p:nvSpPr>
            <p:spPr bwMode="auto">
              <a:xfrm>
                <a:off x="5148" y="2478"/>
                <a:ext cx="227" cy="136"/>
              </a:xfrm>
              <a:prstGeom prst="line">
                <a:avLst/>
              </a:prstGeom>
              <a:noFill/>
              <a:ln w="3175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05" name="Group 30"/>
            <p:cNvGrpSpPr>
              <a:grpSpLocks/>
            </p:cNvGrpSpPr>
            <p:nvPr/>
          </p:nvGrpSpPr>
          <p:grpSpPr bwMode="auto">
            <a:xfrm>
              <a:off x="5103" y="3067"/>
              <a:ext cx="292" cy="239"/>
              <a:chOff x="5103" y="2432"/>
              <a:chExt cx="292" cy="239"/>
            </a:xfrm>
          </p:grpSpPr>
          <p:sp>
            <p:nvSpPr>
              <p:cNvPr id="29706" name="Oval 16"/>
              <p:cNvSpPr>
                <a:spLocks noChangeArrowheads="1"/>
              </p:cNvSpPr>
              <p:nvPr/>
            </p:nvSpPr>
            <p:spPr bwMode="auto">
              <a:xfrm>
                <a:off x="5103" y="2432"/>
                <a:ext cx="292" cy="239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en-US" alt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07" name="AutoShape 20"/>
              <p:cNvSpPr>
                <a:spLocks noChangeArrowheads="1"/>
              </p:cNvSpPr>
              <p:nvPr/>
            </p:nvSpPr>
            <p:spPr bwMode="auto">
              <a:xfrm>
                <a:off x="5193" y="2478"/>
                <a:ext cx="122" cy="150"/>
              </a:xfrm>
              <a:prstGeom prst="downArrow">
                <a:avLst>
                  <a:gd name="adj1" fmla="val 50000"/>
                  <a:gd name="adj2" fmla="val 61481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en-US" alt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08" name="Line 21"/>
              <p:cNvSpPr>
                <a:spLocks noChangeShapeType="1"/>
              </p:cNvSpPr>
              <p:nvPr/>
            </p:nvSpPr>
            <p:spPr bwMode="auto">
              <a:xfrm>
                <a:off x="5148" y="2478"/>
                <a:ext cx="227" cy="136"/>
              </a:xfrm>
              <a:prstGeom prst="line">
                <a:avLst/>
              </a:prstGeom>
              <a:noFill/>
              <a:ln w="3175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6" t="56800" r="19512" b="32995"/>
          <a:stretch/>
        </p:blipFill>
        <p:spPr bwMode="auto">
          <a:xfrm>
            <a:off x="0" y="5607605"/>
            <a:ext cx="5207355" cy="1219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050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Key Pressures on the Water Environment (Scotland RBD)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282562"/>
              </p:ext>
            </p:extLst>
          </p:nvPr>
        </p:nvGraphicFramePr>
        <p:xfrm>
          <a:off x="1907704" y="1556792"/>
          <a:ext cx="7005637" cy="420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724936" y="3485060"/>
            <a:ext cx="17267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No. of water bodies</a:t>
            </a:r>
            <a:endParaRPr lang="en-GB" sz="1400" dirty="0"/>
          </a:p>
        </p:txBody>
      </p:sp>
      <p:sp>
        <p:nvSpPr>
          <p:cNvPr id="4" name="Oval 3"/>
          <p:cNvSpPr/>
          <p:nvPr/>
        </p:nvSpPr>
        <p:spPr>
          <a:xfrm>
            <a:off x="2280356" y="1772816"/>
            <a:ext cx="1062506" cy="4282662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95936" y="1701445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4000km of river habitat inaccessible to fish and eels.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31675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Highland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0" t="18052" r="776" b="14987"/>
          <a:stretch/>
        </p:blipFill>
        <p:spPr bwMode="auto">
          <a:xfrm>
            <a:off x="1691680" y="1052736"/>
            <a:ext cx="7215118" cy="548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1669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Moray 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0" t="18245" r="667" b="14266"/>
          <a:stretch/>
        </p:blipFill>
        <p:spPr bwMode="auto">
          <a:xfrm>
            <a:off x="1763688" y="878121"/>
            <a:ext cx="7272808" cy="55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1481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Catchment approach </a:t>
            </a:r>
            <a:endParaRPr lang="en-GB" dirty="0"/>
          </a:p>
        </p:txBody>
      </p:sp>
      <p:pic>
        <p:nvPicPr>
          <p:cNvPr id="1030" name="Picture 6" descr="http://sepa-app-spl02/SpotfireWeb/GetImage.ashx?waid=bd5e63e778bb613a2e205-290603f890d639&amp;nid=id33&amp;args=ExportImage&amp;seed=id13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4" r="29499"/>
          <a:stretch/>
        </p:blipFill>
        <p:spPr bwMode="auto">
          <a:xfrm>
            <a:off x="4162006" y="1143001"/>
            <a:ext cx="339142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epa-app-spl02/SpotfireWeb/GetImage.ashx?waid=bd5e63e778bb613a2e205-290603f890d639&amp;nid=id33&amp;args=ExportImage&amp;seed=id13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4" t="15762" b="59641"/>
          <a:stretch/>
        </p:blipFill>
        <p:spPr bwMode="auto">
          <a:xfrm>
            <a:off x="6550925" y="2204864"/>
            <a:ext cx="1002502" cy="140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epa-app-spl02/SpotfireWeb/GetImage.ashx?waid=bd5e63e778bb613a2e205-290603f890d639&amp;nid=id33&amp;args=ExportImage&amp;seed=id13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r="25430"/>
          <a:stretch/>
        </p:blipFill>
        <p:spPr bwMode="auto">
          <a:xfrm>
            <a:off x="27296" y="1143000"/>
            <a:ext cx="431269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sepa-app-spl02/SpotfireWeb/GetImage.ashx?waid=bd5e63e778bb613a2e205-290603f890d639&amp;nid=id33&amp;args=ExportImage&amp;seed=id13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7" t="16717" b="71820"/>
          <a:stretch/>
        </p:blipFill>
        <p:spPr bwMode="auto">
          <a:xfrm>
            <a:off x="2843808" y="1877318"/>
            <a:ext cx="1132575" cy="6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09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PA_presentation template[1]">
  <a:themeElements>
    <a:clrScheme name="SEPA_presentation 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PA_presentation template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PA_presentation 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PA Blank PowePoint Template">
  <a:themeElements>
    <a:clrScheme name="SEPA Blank PowePoint Templat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EPA Blank Powe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EPA Blank PowePoint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 Blank Powe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 Blank PowePoint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 Blank PowePoint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 Blank PowePoint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 Blank PowePoint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 Blank PowePoint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783</Words>
  <Application>Microsoft Office PowerPoint</Application>
  <PresentationFormat>On-screen Show (4:3)</PresentationFormat>
  <Paragraphs>131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SEPA_presentation template[1]</vt:lpstr>
      <vt:lpstr>SEPA Blank PowePoint Template</vt:lpstr>
      <vt:lpstr>June 2017  </vt:lpstr>
      <vt:lpstr>Scotland’s River Basin Plans</vt:lpstr>
      <vt:lpstr>PowerPoint Presentation</vt:lpstr>
      <vt:lpstr>Scotland is famous for its water environment</vt:lpstr>
      <vt:lpstr>Objectives and state of the water environment in Scotland</vt:lpstr>
      <vt:lpstr>Key Pressures on the Water Environment (Scotland RBD)</vt:lpstr>
      <vt:lpstr>Highland </vt:lpstr>
      <vt:lpstr>Moray </vt:lpstr>
      <vt:lpstr>Catchment approach </vt:lpstr>
      <vt:lpstr>Categories of Fish Barriers</vt:lpstr>
      <vt:lpstr>PowerPoint Presentation</vt:lpstr>
      <vt:lpstr>PowerPoint Presentation</vt:lpstr>
      <vt:lpstr>Action on fish migration</vt:lpstr>
      <vt:lpstr>Responsible Authorities </vt:lpstr>
      <vt:lpstr>Summary</vt:lpstr>
    </vt:vector>
  </TitlesOfParts>
  <Company>SEPA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Pollard, Peter</dc:creator>
  <cp:lastModifiedBy>Davies, Jenny</cp:lastModifiedBy>
  <cp:revision>139</cp:revision>
  <cp:lastPrinted>2017-06-05T09:06:08Z</cp:lastPrinted>
  <dcterms:created xsi:type="dcterms:W3CDTF">2014-08-27T07:02:09Z</dcterms:created>
  <dcterms:modified xsi:type="dcterms:W3CDTF">2017-06-06T15:18:38Z</dcterms:modified>
</cp:coreProperties>
</file>