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4"/>
  </p:notesMasterIdLst>
  <p:handoutMasterIdLst>
    <p:handoutMasterId r:id="rId15"/>
  </p:handoutMasterIdLst>
  <p:sldIdLst>
    <p:sldId id="272" r:id="rId3"/>
    <p:sldId id="310" r:id="rId4"/>
    <p:sldId id="333" r:id="rId5"/>
    <p:sldId id="282" r:id="rId6"/>
    <p:sldId id="295" r:id="rId7"/>
    <p:sldId id="326" r:id="rId8"/>
    <p:sldId id="327" r:id="rId9"/>
    <p:sldId id="328" r:id="rId10"/>
    <p:sldId id="330" r:id="rId11"/>
    <p:sldId id="331" r:id="rId12"/>
    <p:sldId id="332" r:id="rId13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CC00"/>
    <a:srgbClr val="00FF00"/>
    <a:srgbClr val="FFFF99"/>
    <a:srgbClr val="66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3" autoAdjust="0"/>
    <p:restoredTop sz="70513" autoAdjust="0"/>
  </p:normalViewPr>
  <p:slideViewPr>
    <p:cSldViewPr>
      <p:cViewPr varScale="1">
        <p:scale>
          <a:sx n="53" d="100"/>
          <a:sy n="53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6194F-348D-43B1-93B9-EE2DC58DA86F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89433-E9FA-4AC5-B9A0-AF648644E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5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D5D1C-8190-421C-9B1D-753E5D9A75D5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A8A30-85C8-47AD-A294-238731D27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0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9775"/>
            <a:ext cx="4935537" cy="3703638"/>
          </a:xfrm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1" y="4689239"/>
            <a:ext cx="5335588" cy="4442935"/>
          </a:xfrm>
        </p:spPr>
        <p:txBody>
          <a:bodyPr/>
          <a:lstStyle/>
          <a:p>
            <a:pPr marL="228600" indent="-228600">
              <a:buAutoNum type="arabicPeriod"/>
            </a:pPr>
            <a:endParaRPr lang="en-GB" altLang="en-US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7815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1244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846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9695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8A30-85C8-47AD-A294-238731D27A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5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386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5664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363538"/>
            <a:ext cx="1700212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5963" y="363538"/>
            <a:ext cx="49530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238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550" y="363538"/>
            <a:ext cx="6804025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85963" y="1509713"/>
            <a:ext cx="6804025" cy="4751387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4526101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73688" y="1600200"/>
            <a:ext cx="331311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73688" y="3938588"/>
            <a:ext cx="331311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28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2051050" y="2130425"/>
            <a:ext cx="640715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174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27313" y="4005263"/>
            <a:ext cx="5216525" cy="982662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8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pic>
        <p:nvPicPr>
          <p:cNvPr id="31746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1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99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376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353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5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90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974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426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884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830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445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17129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5150" y="274638"/>
            <a:ext cx="4986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22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9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8175" y="1600200"/>
            <a:ext cx="6778625" cy="45259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8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6017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5963" y="1509713"/>
            <a:ext cx="3325812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509713"/>
            <a:ext cx="3325813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680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036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621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3548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3385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5946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7550" y="363538"/>
            <a:ext cx="68040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5963" y="1509713"/>
            <a:ext cx="68040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51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9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3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1643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316438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776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Symbol" pitchFamily="18" charset="2"/>
        <a:buChar char="·"/>
        <a:defRPr sz="2400">
          <a:solidFill>
            <a:srgbClr val="06776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8069" r="945"/>
          <a:stretch>
            <a:fillRect/>
          </a:stretch>
        </p:blipFill>
        <p:spPr bwMode="auto">
          <a:xfrm>
            <a:off x="0" y="3948113"/>
            <a:ext cx="91440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7664" y="3399582"/>
            <a:ext cx="7053262" cy="575469"/>
          </a:xfrm>
        </p:spPr>
        <p:txBody>
          <a:bodyPr/>
          <a:lstStyle/>
          <a:p>
            <a:pPr eaLnBrk="1" hangingPunct="1"/>
            <a:r>
              <a:rPr lang="en-GB" sz="2400" b="0" i="1" dirty="0" smtClean="0">
                <a:solidFill>
                  <a:srgbClr val="336699"/>
                </a:solidFill>
              </a:rPr>
              <a:t>November 2017</a:t>
            </a:r>
            <a:br>
              <a:rPr lang="en-GB" sz="2400" b="0" i="1" dirty="0" smtClean="0">
                <a:solidFill>
                  <a:srgbClr val="336699"/>
                </a:solidFill>
              </a:rPr>
            </a:br>
            <a:r>
              <a:rPr lang="en-GB" sz="2800" b="0" i="1" dirty="0" smtClean="0">
                <a:solidFill>
                  <a:srgbClr val="336699"/>
                </a:solidFill>
              </a:rPr>
              <a:t/>
            </a:r>
            <a:br>
              <a:rPr lang="en-GB" sz="2800" b="0" i="1" dirty="0" smtClean="0">
                <a:solidFill>
                  <a:srgbClr val="336699"/>
                </a:solidFill>
              </a:rPr>
            </a:br>
            <a:endParaRPr lang="en-GB" sz="2000" b="0" i="1" dirty="0" smtClean="0">
              <a:solidFill>
                <a:srgbClr val="336699"/>
              </a:solidFill>
            </a:endParaRPr>
          </a:p>
        </p:txBody>
      </p:sp>
      <p:sp>
        <p:nvSpPr>
          <p:cNvPr id="27651" name="AutoShape 6" descr="image001"/>
          <p:cNvSpPr>
            <a:spLocks noChangeAspect="1" noChangeArrowheads="1"/>
          </p:cNvSpPr>
          <p:nvPr/>
        </p:nvSpPr>
        <p:spPr bwMode="auto">
          <a:xfrm>
            <a:off x="1258888" y="1268413"/>
            <a:ext cx="61245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2063883" y="1560694"/>
            <a:ext cx="669766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 smtClean="0">
              <a:solidFill>
                <a:srgbClr val="347095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rgbClr val="347095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347095"/>
                </a:solidFill>
              </a:rPr>
              <a:t>River Basin Management Planning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 dirty="0" smtClean="0">
              <a:solidFill>
                <a:srgbClr val="347095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i="1" dirty="0" smtClean="0">
                <a:solidFill>
                  <a:srgbClr val="347095"/>
                </a:solidFill>
              </a:rPr>
              <a:t>Jenny Davies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i="1" dirty="0" smtClean="0">
                <a:solidFill>
                  <a:srgbClr val="347095"/>
                </a:solidFill>
              </a:rPr>
              <a:t>RBMP coordinator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 smtClean="0">
              <a:solidFill>
                <a:srgbClr val="347095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347095"/>
                </a:solidFill>
              </a:rPr>
              <a:t/>
            </a:r>
            <a:br>
              <a:rPr lang="en-GB" sz="2800" b="1" dirty="0">
                <a:solidFill>
                  <a:srgbClr val="347095"/>
                </a:solidFill>
              </a:rPr>
            </a:br>
            <a:endParaRPr lang="en-GB" sz="2800" b="1" i="1" dirty="0">
              <a:solidFill>
                <a:srgbClr val="3470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32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67744" y="109153"/>
            <a:ext cx="5760640" cy="765337"/>
          </a:xfrm>
        </p:spPr>
        <p:txBody>
          <a:bodyPr/>
          <a:lstStyle/>
          <a:p>
            <a:r>
              <a:rPr lang="en-GB" altLang="en-US" sz="3200" dirty="0" smtClean="0"/>
              <a:t>Engagement with partners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584179" y="1237481"/>
            <a:ext cx="5111750" cy="5853113"/>
          </a:xfrm>
        </p:spPr>
        <p:txBody>
          <a:bodyPr/>
          <a:lstStyle/>
          <a:p>
            <a:r>
              <a:rPr lang="en-GB" altLang="en-US" sz="2400" dirty="0" smtClean="0"/>
              <a:t>AAG forum extended to a wider network</a:t>
            </a:r>
          </a:p>
          <a:p>
            <a:r>
              <a:rPr lang="en-GB" altLang="en-US" sz="2400" dirty="0" smtClean="0"/>
              <a:t>No longer hold formal meetings </a:t>
            </a:r>
          </a:p>
          <a:p>
            <a:r>
              <a:rPr lang="en-GB" altLang="en-US" sz="2400" dirty="0" smtClean="0"/>
              <a:t>Focus on delivery partnerships/ project focus</a:t>
            </a:r>
          </a:p>
          <a:p>
            <a:r>
              <a:rPr lang="en-GB" altLang="en-US" sz="2400" dirty="0" smtClean="0"/>
              <a:t>Multiple benefits and efficiencies in delivery are key drivers – the catchment based approach helps this.</a:t>
            </a:r>
          </a:p>
          <a:p>
            <a:r>
              <a:rPr lang="en-GB" altLang="en-US" sz="2400" dirty="0" smtClean="0"/>
              <a:t>Align engagement and delivery with other </a:t>
            </a:r>
            <a:r>
              <a:rPr lang="en-GB" altLang="en-US" sz="2400" dirty="0" err="1" smtClean="0"/>
              <a:t>workstreams</a:t>
            </a:r>
            <a:r>
              <a:rPr lang="en-GB" altLang="en-US" sz="2400" dirty="0" smtClean="0"/>
              <a:t> such as Flood Risk Management and Diffuse Pollution</a:t>
            </a:r>
          </a:p>
          <a:p>
            <a:endParaRPr lang="en-GB" alt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28" y="2924944"/>
            <a:ext cx="3564210" cy="35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517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is about working better with you – aligning our priorities.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want to be sure we target our efforts where there is real environmental harm</a:t>
            </a:r>
          </a:p>
          <a:p>
            <a:r>
              <a:rPr lang="en-GB" dirty="0" smtClean="0"/>
              <a:t>Our monitoring programme informs classification but we can’t monitor everything.</a:t>
            </a:r>
          </a:p>
          <a:p>
            <a:r>
              <a:rPr lang="en-GB" dirty="0" smtClean="0"/>
              <a:t>Classification determines the pressures without which we can’t set measures and objectives.</a:t>
            </a:r>
          </a:p>
          <a:p>
            <a:endParaRPr lang="en-GB" dirty="0" smtClean="0"/>
          </a:p>
          <a:p>
            <a:r>
              <a:rPr lang="en-GB" dirty="0" smtClean="0"/>
              <a:t>Effectively without classification downgrades there is no pressure – no pressure means no measure or objective so no £££ and no resource.</a:t>
            </a:r>
          </a:p>
        </p:txBody>
      </p:sp>
    </p:spTree>
    <p:extLst>
      <p:ext uri="{BB962C8B-B14F-4D97-AF65-F5344CB8AC3E}">
        <p14:creationId xmlns:p14="http://schemas.microsoft.com/office/powerpoint/2010/main" val="121877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1511300" y="4797425"/>
            <a:ext cx="4716463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Jackie McColm</a:t>
            </a:r>
          </a:p>
          <a:p>
            <a:pPr algn="ctr">
              <a:buFont typeface="Symbol" pitchFamily="18" charset="2"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SEPA</a:t>
            </a: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2484438" y="836613"/>
            <a:ext cx="56165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Symbol" pitchFamily="18" charset="2"/>
              <a:buChar char="·"/>
              <a:defRPr sz="2400">
                <a:solidFill>
                  <a:srgbClr val="06776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FORESTRY AND DIFFUSE POLLUTION</a:t>
            </a:r>
            <a:endParaRPr lang="en-GB" altLang="en-US" sz="3200" b="1">
              <a:solidFill>
                <a:schemeClr val="bg1"/>
              </a:solidFill>
            </a:endParaRPr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706437"/>
          </a:xfrm>
        </p:spPr>
        <p:txBody>
          <a:bodyPr/>
          <a:lstStyle/>
          <a:p>
            <a:r>
              <a:rPr lang="en-GB" altLang="en-US" dirty="0" smtClean="0"/>
              <a:t>Scotland's greatest asset?</a:t>
            </a:r>
          </a:p>
        </p:txBody>
      </p:sp>
      <p:sp>
        <p:nvSpPr>
          <p:cNvPr id="4101" name="Text Placeholder 6"/>
          <p:cNvSpPr>
            <a:spLocks noGrp="1"/>
          </p:cNvSpPr>
          <p:nvPr>
            <p:ph type="body" sz="half" idx="1"/>
          </p:nvPr>
        </p:nvSpPr>
        <p:spPr>
          <a:xfrm>
            <a:off x="1948656" y="981075"/>
            <a:ext cx="6624638" cy="4822031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000" dirty="0" smtClean="0"/>
          </a:p>
          <a:p>
            <a:pPr>
              <a:defRPr/>
            </a:pPr>
            <a:r>
              <a:rPr lang="en-US" altLang="en-US" sz="2000" dirty="0" smtClean="0"/>
              <a:t>Environmental reputation is key for Scotland </a:t>
            </a:r>
          </a:p>
          <a:p>
            <a:pPr>
              <a:defRPr/>
            </a:pPr>
            <a:r>
              <a:rPr lang="en-US" altLang="en-US" sz="2000" dirty="0" smtClean="0"/>
              <a:t>Social benefits - people are drawn to water for recreation, leisure and spiritual reasons.</a:t>
            </a:r>
          </a:p>
          <a:p>
            <a:pPr>
              <a:defRPr/>
            </a:pPr>
            <a:r>
              <a:rPr lang="en-US" altLang="en-US" sz="2000" dirty="0" smtClean="0"/>
              <a:t>Economically important for business including food production, hydro, tourism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etc</a:t>
            </a:r>
            <a:endParaRPr lang="en-US" altLang="en-US" sz="2000" dirty="0" smtClean="0"/>
          </a:p>
          <a:p>
            <a:pPr marL="0" indent="0">
              <a:buNone/>
              <a:defRPr/>
            </a:pPr>
            <a:endParaRPr lang="en-US" altLang="en-US" sz="2000" dirty="0"/>
          </a:p>
          <a:p>
            <a:pPr marL="0" indent="0">
              <a:buNone/>
              <a:defRPr/>
            </a:pPr>
            <a:endParaRPr lang="en-US" altLang="en-US" sz="2000" dirty="0" smtClean="0"/>
          </a:p>
          <a:p>
            <a:pPr marL="457200" lvl="1" indent="0">
              <a:buFont typeface="Symbol" pitchFamily="18" charset="2"/>
              <a:buNone/>
              <a:defRPr/>
            </a:pPr>
            <a:endParaRPr lang="en-US" altLang="en-US" sz="2000" b="1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08" y="3375694"/>
            <a:ext cx="7632700" cy="372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9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7550" y="363538"/>
            <a:ext cx="6804025" cy="689198"/>
          </a:xfrm>
        </p:spPr>
        <p:txBody>
          <a:bodyPr/>
          <a:lstStyle/>
          <a:p>
            <a:pPr algn="ctr"/>
            <a:r>
              <a:rPr lang="en-GB" dirty="0" smtClean="0"/>
              <a:t>History of RBMP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Engagement started with stakeholders 2004</a:t>
            </a:r>
          </a:p>
          <a:p>
            <a:r>
              <a:rPr lang="en-GB" dirty="0" smtClean="0"/>
              <a:t>First advisory groups established 200?</a:t>
            </a:r>
          </a:p>
          <a:p>
            <a:r>
              <a:rPr lang="en-GB" dirty="0" smtClean="0"/>
              <a:t>Various consultations then published the first plans in 2009 – it was big!</a:t>
            </a:r>
          </a:p>
          <a:p>
            <a:r>
              <a:rPr lang="en-GB" dirty="0" smtClean="0"/>
              <a:t>Cycle 1 – 11 advisory groups established but no delivery framework and conflicting interests. They did contribute significantly to development though.</a:t>
            </a:r>
          </a:p>
          <a:p>
            <a:r>
              <a:rPr lang="en-GB" dirty="0" smtClean="0"/>
              <a:t>Second plan development we have listened and changed the way we work hopefully to better understand pressures and deliver projects.</a:t>
            </a:r>
          </a:p>
          <a:p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2" y="1268760"/>
            <a:ext cx="7956376" cy="39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19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>
                <a:solidFill>
                  <a:srgbClr val="008080"/>
                </a:solidFill>
              </a:rPr>
              <a:t>Scotland’s </a:t>
            </a:r>
            <a:r>
              <a:rPr lang="en-GB" altLang="en-US" sz="2800" dirty="0" smtClean="0">
                <a:solidFill>
                  <a:srgbClr val="008080"/>
                </a:solidFill>
              </a:rPr>
              <a:t> Second River </a:t>
            </a:r>
            <a:r>
              <a:rPr lang="en-GB" altLang="en-US" sz="2800" dirty="0">
                <a:solidFill>
                  <a:srgbClr val="008080"/>
                </a:solidFill>
              </a:rPr>
              <a:t>Basin Plans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99792" y="3658873"/>
            <a:ext cx="5616649" cy="4320480"/>
          </a:xfrm>
        </p:spPr>
        <p:txBody>
          <a:bodyPr/>
          <a:lstStyle/>
          <a:p>
            <a:endParaRPr lang="en-GB" altLang="en-US" dirty="0">
              <a:solidFill>
                <a:srgbClr val="008080"/>
              </a:solidFill>
            </a:endParaRPr>
          </a:p>
          <a:p>
            <a:endParaRPr lang="en-GB" altLang="en-US" dirty="0">
              <a:solidFill>
                <a:srgbClr val="008080"/>
              </a:solidFill>
            </a:endParaRPr>
          </a:p>
          <a:p>
            <a:r>
              <a:rPr lang="en-GB" altLang="en-US" dirty="0">
                <a:solidFill>
                  <a:srgbClr val="008080"/>
                </a:solidFill>
              </a:rPr>
              <a:t>Current state (classification)</a:t>
            </a:r>
          </a:p>
          <a:p>
            <a:r>
              <a:rPr lang="en-GB" altLang="en-US" dirty="0">
                <a:solidFill>
                  <a:srgbClr val="008080"/>
                </a:solidFill>
              </a:rPr>
              <a:t>Impacts (pressures)</a:t>
            </a:r>
          </a:p>
          <a:p>
            <a:r>
              <a:rPr lang="en-GB" altLang="en-US" dirty="0" smtClean="0">
                <a:solidFill>
                  <a:srgbClr val="008080"/>
                </a:solidFill>
              </a:rPr>
              <a:t>Actions (measures)</a:t>
            </a:r>
          </a:p>
          <a:p>
            <a:r>
              <a:rPr lang="en-GB" altLang="en-US" dirty="0" smtClean="0">
                <a:solidFill>
                  <a:srgbClr val="008080"/>
                </a:solidFill>
              </a:rPr>
              <a:t>Outcomes (summary of objectives)</a:t>
            </a:r>
            <a:endParaRPr lang="en-GB" altLang="en-US" dirty="0">
              <a:solidFill>
                <a:srgbClr val="008080"/>
              </a:solidFill>
            </a:endParaRPr>
          </a:p>
        </p:txBody>
      </p:sp>
      <p:pic>
        <p:nvPicPr>
          <p:cNvPr id="934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6494">
            <a:off x="6781488" y="1774026"/>
            <a:ext cx="1754632" cy="24887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4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900">
            <a:off x="5043090" y="1307909"/>
            <a:ext cx="1909750" cy="26937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7544" y="1451179"/>
            <a:ext cx="3672408" cy="3778021"/>
            <a:chOff x="2987824" y="1739211"/>
            <a:chExt cx="4320480" cy="4426093"/>
          </a:xfrm>
        </p:grpSpPr>
        <p:pic>
          <p:nvPicPr>
            <p:cNvPr id="7" name="Picture 3" descr="\\sepa-fp-02\users$\roy.richardson\SEPASystem\Cache\Content.IE5\1JI06PAI\PngMedium-Computer-with-lcd-screen-14086[1]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739211"/>
              <a:ext cx="4320480" cy="4426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43" b="5385"/>
            <a:stretch/>
          </p:blipFill>
          <p:spPr bwMode="auto">
            <a:xfrm>
              <a:off x="3131840" y="1844824"/>
              <a:ext cx="4104456" cy="2461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41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94" y="1893427"/>
            <a:ext cx="3590934" cy="236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658" y="1"/>
            <a:ext cx="3422572" cy="228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5" name="Picture 5" descr="00575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" y="1"/>
            <a:ext cx="3026693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8" descr="73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752" y="2232198"/>
            <a:ext cx="30480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9" descr="488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520" y="4074492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Outfall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6926" y="1"/>
            <a:ext cx="1997074" cy="295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 descr="Clatteringshaws Dam Flood Releas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92080" y="3826122"/>
            <a:ext cx="32416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7" descr="438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05500" y="3796205"/>
            <a:ext cx="1742564" cy="265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21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Condition of Water Bodies in 2014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16119" r="50000" b="4601"/>
          <a:stretch>
            <a:fillRect/>
          </a:stretch>
        </p:blipFill>
        <p:spPr bwMode="auto">
          <a:xfrm>
            <a:off x="-36513" y="-26988"/>
            <a:ext cx="9180513" cy="648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5312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1" t="36211" r="63684" b="18317"/>
          <a:stretch>
            <a:fillRect/>
          </a:stretch>
        </p:blipFill>
        <p:spPr bwMode="auto">
          <a:xfrm>
            <a:off x="1835150" y="836613"/>
            <a:ext cx="6978650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7189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17014" r="607" b="6425"/>
          <a:stretch>
            <a:fillRect/>
          </a:stretch>
        </p:blipFill>
        <p:spPr>
          <a:xfrm>
            <a:off x="0" y="333375"/>
            <a:ext cx="9164638" cy="5903913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4984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How will this be delivered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268413"/>
            <a:ext cx="6778625" cy="4857750"/>
          </a:xfrm>
        </p:spPr>
        <p:txBody>
          <a:bodyPr/>
          <a:lstStyle/>
          <a:p>
            <a:pPr>
              <a:defRPr/>
            </a:pPr>
            <a:r>
              <a:rPr lang="en-GB" sz="2800" dirty="0" smtClean="0"/>
              <a:t>Scotland’s plan, not just SEPA!</a:t>
            </a:r>
          </a:p>
          <a:p>
            <a:pPr>
              <a:defRPr/>
            </a:pPr>
            <a:r>
              <a:rPr lang="en-GB" sz="2800" dirty="0" smtClean="0"/>
              <a:t>Catchment working</a:t>
            </a:r>
          </a:p>
          <a:p>
            <a:pPr>
              <a:defRPr/>
            </a:pPr>
            <a:r>
              <a:rPr lang="en-GB" sz="2800" dirty="0" smtClean="0"/>
              <a:t>Increased delivery role for Responsible Authorities</a:t>
            </a:r>
          </a:p>
          <a:p>
            <a:pPr>
              <a:defRPr/>
            </a:pPr>
            <a:r>
              <a:rPr lang="en-GB" sz="2800" dirty="0" smtClean="0"/>
              <a:t>Develop new delivery frameworks and expand existing ones</a:t>
            </a:r>
          </a:p>
          <a:p>
            <a:pPr>
              <a:defRPr/>
            </a:pPr>
            <a:r>
              <a:rPr lang="en-GB" sz="2800" dirty="0" smtClean="0"/>
              <a:t>More tools… remedial measure notices, fixed monetary penalties </a:t>
            </a:r>
            <a:r>
              <a:rPr lang="en-GB" sz="2800" dirty="0" err="1" smtClean="0"/>
              <a:t>etc</a:t>
            </a:r>
            <a:endParaRPr lang="en-GB" sz="2800" dirty="0" smtClean="0"/>
          </a:p>
          <a:p>
            <a:pPr marL="0" indent="0">
              <a:buFont typeface="Symbol" panose="05050102010706020507" pitchFamily="18" charset="2"/>
              <a:buNone/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4838700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794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EPA_presentation template[1]">
  <a:themeElements>
    <a:clrScheme name="SEPA_presentation 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PA_presentation template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PA_presentation 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PA Blank PowePoint Template">
  <a:themeElements>
    <a:clrScheme name="SEPA Blank PowePoint Templat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EPA Blank Powe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EPA Blank PowePoint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 Blank Powe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 Blank PowePoint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 Blank PowePoint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 Blank PowePoint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 Blank PowePoint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 Blank PowePoint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4296</TotalTime>
  <Words>326</Words>
  <Application>Microsoft Office PowerPoint</Application>
  <PresentationFormat>On-screen Show (4:3)</PresentationFormat>
  <Paragraphs>53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Times</vt:lpstr>
      <vt:lpstr>SEPA_presentation template[1]</vt:lpstr>
      <vt:lpstr>SEPA Blank PowePoint Template</vt:lpstr>
      <vt:lpstr>November 2017  </vt:lpstr>
      <vt:lpstr>Scotland's greatest asset?</vt:lpstr>
      <vt:lpstr>History of RBMP</vt:lpstr>
      <vt:lpstr>Scotland’s  Second River Basin Plans</vt:lpstr>
      <vt:lpstr>PowerPoint Presentation</vt:lpstr>
      <vt:lpstr>Condition of Water Bodies in 2014</vt:lpstr>
      <vt:lpstr>PowerPoint Presentation</vt:lpstr>
      <vt:lpstr>PowerPoint Presentation</vt:lpstr>
      <vt:lpstr>How will this be delivered ?</vt:lpstr>
      <vt:lpstr>Engagement with partners </vt:lpstr>
      <vt:lpstr>Today is about working better with you – aligning our priorities.</vt:lpstr>
    </vt:vector>
  </TitlesOfParts>
  <Company>SEPA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Pollard, Peter</dc:creator>
  <cp:lastModifiedBy>Davies, Jenny</cp:lastModifiedBy>
  <cp:revision>157</cp:revision>
  <cp:lastPrinted>2017-06-05T09:06:08Z</cp:lastPrinted>
  <dcterms:created xsi:type="dcterms:W3CDTF">2014-08-27T07:02:09Z</dcterms:created>
  <dcterms:modified xsi:type="dcterms:W3CDTF">2017-11-12T17:41:26Z</dcterms:modified>
</cp:coreProperties>
</file>