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2" r:id="rId2"/>
    <p:sldId id="324" r:id="rId3"/>
    <p:sldId id="323" r:id="rId4"/>
    <p:sldId id="318" r:id="rId5"/>
    <p:sldId id="301" r:id="rId6"/>
    <p:sldId id="327" r:id="rId7"/>
    <p:sldId id="328" r:id="rId8"/>
    <p:sldId id="326" r:id="rId9"/>
    <p:sldId id="314" r:id="rId1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CC00"/>
    <a:srgbClr val="00FF00"/>
    <a:srgbClr val="FFFF99"/>
    <a:srgbClr val="66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64964" autoAdjust="0"/>
  </p:normalViewPr>
  <p:slideViewPr>
    <p:cSldViewPr>
      <p:cViewPr varScale="1">
        <p:scale>
          <a:sx n="47" d="100"/>
          <a:sy n="47" d="100"/>
        </p:scale>
        <p:origin x="18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pa-fp-02\users$\Roy.Richardson\My%20Documents\main%20pressures%20on%20Scotland%20RB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09343247444881E-2"/>
          <c:y val="1.6881882255764525E-2"/>
          <c:w val="0.92243674629444827"/>
          <c:h val="0.86037671570178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Number of water bodies in Scotland RBD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Sheet1!$C$3:$C$8</c:f>
              <c:strCache>
                <c:ptCount val="6"/>
                <c:pt idx="0">
                  <c:v>Fish migration</c:v>
                </c:pt>
                <c:pt idx="1">
                  <c:v>Physical condition</c:v>
                </c:pt>
                <c:pt idx="2">
                  <c:v>Rural diffuse pollution</c:v>
                </c:pt>
                <c:pt idx="3">
                  <c:v>Waste water</c:v>
                </c:pt>
                <c:pt idx="4">
                  <c:v>Agricultural irrigation</c:v>
                </c:pt>
                <c:pt idx="5">
                  <c:v>Hydropower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0">
                  <c:v>308</c:v>
                </c:pt>
                <c:pt idx="1">
                  <c:v>270</c:v>
                </c:pt>
                <c:pt idx="2">
                  <c:v>236</c:v>
                </c:pt>
                <c:pt idx="3">
                  <c:v>81</c:v>
                </c:pt>
                <c:pt idx="4">
                  <c:v>81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8-4CB4-A8EC-447360863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79712"/>
        <c:axId val="41381248"/>
      </c:barChart>
      <c:catAx>
        <c:axId val="4137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381248"/>
        <c:crosses val="autoZero"/>
        <c:auto val="1"/>
        <c:lblAlgn val="ctr"/>
        <c:lblOffset val="100"/>
        <c:noMultiLvlLbl val="0"/>
      </c:catAx>
      <c:valAx>
        <c:axId val="4138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379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800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Barrier type</a:t>
            </a:r>
          </a:p>
        </c:rich>
      </c:tx>
      <c:layout>
        <c:manualLayout>
          <c:xMode val="edge"/>
          <c:yMode val="edge"/>
          <c:x val="0.29211229882503476"/>
          <c:y val="0.1352003790468650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Barrier type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8E-4674-AE87-7171E1EB4FEA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8E-4674-AE87-7171E1EB4FEA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8E-4674-AE87-7171E1EB4F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 b="1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Active</c:v>
                </c:pt>
                <c:pt idx="1">
                  <c:v>Asset</c:v>
                </c:pt>
                <c:pt idx="2">
                  <c:v>Historic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</c:v>
                </c:pt>
                <c:pt idx="1">
                  <c:v>79</c:v>
                </c:pt>
                <c:pt idx="2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E-4674-AE87-7171E1EB4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D0B51-8483-49E6-B7DF-CC3D2A82BCE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A477054-A864-4428-82CD-C0387B504D9F}">
      <dgm:prSet phldrT="[Text]" custT="1"/>
      <dgm:spPr/>
      <dgm:t>
        <a:bodyPr/>
        <a:lstStyle/>
        <a:p>
          <a:r>
            <a:rPr lang="en-GB" sz="2000" b="1" dirty="0" smtClean="0">
              <a:solidFill>
                <a:srgbClr val="000099"/>
              </a:solidFill>
            </a:rPr>
            <a:t>Other assessment</a:t>
          </a:r>
          <a:endParaRPr lang="en-GB" sz="2000" b="1" dirty="0">
            <a:solidFill>
              <a:srgbClr val="000099"/>
            </a:solidFill>
          </a:endParaRPr>
        </a:p>
      </dgm:t>
    </dgm:pt>
    <dgm:pt modelId="{CAE88971-7B58-4613-9B5D-2B25E10B8379}" type="parTrans" cxnId="{B4091FF2-59DF-4C50-AF05-17CCF9FA5ADD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861E6A68-B18A-4397-8D44-E0A88F1879D8}" type="sibTrans" cxnId="{B4091FF2-59DF-4C50-AF05-17CCF9FA5ADD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AABB29D0-C558-4887-AE73-9CD5A6DEDBF1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Flooding </a:t>
          </a:r>
          <a:endParaRPr lang="en-GB" sz="1600" b="1" dirty="0">
            <a:solidFill>
              <a:srgbClr val="000099"/>
            </a:solidFill>
          </a:endParaRPr>
        </a:p>
      </dgm:t>
    </dgm:pt>
    <dgm:pt modelId="{EDB01D03-856F-4B2A-AACE-2FCC613C881A}" type="parTrans" cxnId="{F83F9268-FB31-4A34-A3E9-E6CA26F6BCC2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93CF7E5D-16A6-42E1-99FE-8603D8AC8ECA}" type="sibTrans" cxnId="{F83F9268-FB31-4A34-A3E9-E6CA26F6BCC2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5CE571D7-8F73-41CF-BD7E-63E9FD9886E8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Conservation area</a:t>
          </a:r>
          <a:endParaRPr lang="en-GB" sz="1600" b="1" dirty="0">
            <a:solidFill>
              <a:srgbClr val="000099"/>
            </a:solidFill>
          </a:endParaRPr>
        </a:p>
      </dgm:t>
    </dgm:pt>
    <dgm:pt modelId="{946B18A8-7783-47BD-A6D6-8CBA59175966}" type="parTrans" cxnId="{CE743F9D-46A0-464D-9D31-ED11A12BF236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E7301CA6-64C1-42A3-8C82-F2C871CFA32F}" type="sibTrans" cxnId="{CE743F9D-46A0-464D-9D31-ED11A12BF236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77A63E11-5A6C-4302-944B-EBB10A95E8BA}">
      <dgm:prSet phldrT="[Text]"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Ownership</a:t>
          </a:r>
          <a:endParaRPr lang="en-GB" sz="1600" b="1" dirty="0">
            <a:solidFill>
              <a:srgbClr val="000099"/>
            </a:solidFill>
          </a:endParaRPr>
        </a:p>
      </dgm:t>
    </dgm:pt>
    <dgm:pt modelId="{101DC27C-AB59-40A3-9251-06BC1661A3FA}" type="parTrans" cxnId="{4AF77C20-48F1-435B-A834-2ADA83DF732E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D22D46B1-2F7A-4137-A049-341544879BE9}" type="sibTrans" cxnId="{4AF77C20-48F1-435B-A834-2ADA83DF732E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4B2D4712-010A-469F-9C00-6DC00AF9D6E1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Costs </a:t>
          </a:r>
          <a:r>
            <a:rPr lang="en-GB" sz="1600" b="1" smtClean="0">
              <a:solidFill>
                <a:srgbClr val="000099"/>
              </a:solidFill>
            </a:rPr>
            <a:t>&amp; benefits</a:t>
          </a:r>
          <a:endParaRPr lang="en-GB" sz="1600" b="1" dirty="0" smtClean="0">
            <a:solidFill>
              <a:srgbClr val="000099"/>
            </a:solidFill>
          </a:endParaRPr>
        </a:p>
      </dgm:t>
    </dgm:pt>
    <dgm:pt modelId="{E1636347-1AB5-44F1-8A77-F555C47BF188}" type="parTrans" cxnId="{1BD4E3D6-400B-4976-8A0F-5968C1F093C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C1B7907C-5D7F-4AB1-8EA4-3B4564F7AB80}" type="sibTrans" cxnId="{1BD4E3D6-400B-4976-8A0F-5968C1F093C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0DD6F19A-20D9-4488-9DA5-469637A4C8C4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External engagement</a:t>
          </a:r>
          <a:endParaRPr lang="en-GB" sz="1600" b="1" dirty="0">
            <a:solidFill>
              <a:srgbClr val="000099"/>
            </a:solidFill>
          </a:endParaRPr>
        </a:p>
      </dgm:t>
    </dgm:pt>
    <dgm:pt modelId="{966AF889-331E-4054-90C7-E82B9B86BD61}" type="parTrans" cxnId="{B304FBF5-6F6D-447F-A4C5-19D4B315D472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62065818-FC1B-490B-8926-923E3A36D6AD}" type="sibTrans" cxnId="{B304FBF5-6F6D-447F-A4C5-19D4B315D472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B1851A72-559D-4351-8291-344BA591F4F4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Services</a:t>
          </a:r>
          <a:endParaRPr lang="en-GB" sz="1600" b="1" dirty="0">
            <a:solidFill>
              <a:srgbClr val="000099"/>
            </a:solidFill>
          </a:endParaRPr>
        </a:p>
      </dgm:t>
    </dgm:pt>
    <dgm:pt modelId="{07A622E8-9D12-4FC9-8915-608C4CE37C6E}" type="parTrans" cxnId="{7436F280-D8D4-4359-8BB4-E3E935F7BD0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9C7A408E-BFE9-406D-9957-6B8CCB0521FE}" type="sibTrans" cxnId="{7436F280-D8D4-4359-8BB4-E3E935F7BD0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076E3E90-70C6-4E2C-9EE9-326464F6E250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</a:rPr>
            <a:t>Access</a:t>
          </a:r>
          <a:endParaRPr lang="en-GB" sz="1600" b="1" dirty="0">
            <a:solidFill>
              <a:srgbClr val="000099"/>
            </a:solidFill>
          </a:endParaRPr>
        </a:p>
      </dgm:t>
    </dgm:pt>
    <dgm:pt modelId="{9BD15FDE-7F75-4C3C-BA6A-0F94915783B5}" type="parTrans" cxnId="{1237BE29-F2EF-474A-A044-979ECB9ED2C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B3FB3A0C-CAFA-4AAE-B109-98E1FED6DB57}" type="sibTrans" cxnId="{1237BE29-F2EF-474A-A044-979ECB9ED2C0}">
      <dgm:prSet/>
      <dgm:spPr/>
      <dgm:t>
        <a:bodyPr/>
        <a:lstStyle/>
        <a:p>
          <a:endParaRPr lang="en-GB" sz="2000" b="1">
            <a:solidFill>
              <a:srgbClr val="000099"/>
            </a:solidFill>
          </a:endParaRPr>
        </a:p>
      </dgm:t>
    </dgm:pt>
    <dgm:pt modelId="{7EB80DA3-D399-4BAB-A1D0-8B3EFBB3FE31}" type="pres">
      <dgm:prSet presAssocID="{E2CD0B51-8483-49E6-B7DF-CC3D2A82BC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54B09BA-C2AB-4968-9505-A9B6365C5700}" type="pres">
      <dgm:prSet presAssocID="{0A477054-A864-4428-82CD-C0387B504D9F}" presName="centerShape" presStyleLbl="node0" presStyleIdx="0" presStyleCnt="1"/>
      <dgm:spPr/>
      <dgm:t>
        <a:bodyPr/>
        <a:lstStyle/>
        <a:p>
          <a:endParaRPr lang="en-GB"/>
        </a:p>
      </dgm:t>
    </dgm:pt>
    <dgm:pt modelId="{43FDD0DB-39C6-4E41-A691-BA1827D3C032}" type="pres">
      <dgm:prSet presAssocID="{EDB01D03-856F-4B2A-AACE-2FCC613C881A}" presName="parTrans" presStyleLbl="bgSibTrans2D1" presStyleIdx="0" presStyleCnt="7"/>
      <dgm:spPr/>
      <dgm:t>
        <a:bodyPr/>
        <a:lstStyle/>
        <a:p>
          <a:endParaRPr lang="en-GB"/>
        </a:p>
      </dgm:t>
    </dgm:pt>
    <dgm:pt modelId="{1E6E6610-608D-4C4A-9658-FD7B392AB3C9}" type="pres">
      <dgm:prSet presAssocID="{AABB29D0-C558-4887-AE73-9CD5A6DEDBF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E0BDCA-1662-49D9-868B-E55CD1D0C36E}" type="pres">
      <dgm:prSet presAssocID="{946B18A8-7783-47BD-A6D6-8CBA59175966}" presName="parTrans" presStyleLbl="bgSibTrans2D1" presStyleIdx="1" presStyleCnt="7"/>
      <dgm:spPr/>
      <dgm:t>
        <a:bodyPr/>
        <a:lstStyle/>
        <a:p>
          <a:endParaRPr lang="en-GB"/>
        </a:p>
      </dgm:t>
    </dgm:pt>
    <dgm:pt modelId="{B56B09EA-E373-4AE1-80F6-3665F0A1E4CF}" type="pres">
      <dgm:prSet presAssocID="{5CE571D7-8F73-41CF-BD7E-63E9FD9886E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E90E59-7565-4365-A944-FEC933F01857}" type="pres">
      <dgm:prSet presAssocID="{101DC27C-AB59-40A3-9251-06BC1661A3FA}" presName="parTrans" presStyleLbl="bgSibTrans2D1" presStyleIdx="2" presStyleCnt="7"/>
      <dgm:spPr/>
      <dgm:t>
        <a:bodyPr/>
        <a:lstStyle/>
        <a:p>
          <a:endParaRPr lang="en-GB"/>
        </a:p>
      </dgm:t>
    </dgm:pt>
    <dgm:pt modelId="{DA681028-EB97-4049-AC03-61B632F8B0C7}" type="pres">
      <dgm:prSet presAssocID="{77A63E11-5A6C-4302-944B-EBB10A95E8B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519C23-367A-4ECD-AB02-E341A27EAAA4}" type="pres">
      <dgm:prSet presAssocID="{E1636347-1AB5-44F1-8A77-F555C47BF188}" presName="parTrans" presStyleLbl="bgSibTrans2D1" presStyleIdx="3" presStyleCnt="7"/>
      <dgm:spPr/>
      <dgm:t>
        <a:bodyPr/>
        <a:lstStyle/>
        <a:p>
          <a:endParaRPr lang="en-GB"/>
        </a:p>
      </dgm:t>
    </dgm:pt>
    <dgm:pt modelId="{0347CF5C-A89A-40D5-AA0B-66FA87D892AC}" type="pres">
      <dgm:prSet presAssocID="{4B2D4712-010A-469F-9C00-6DC00AF9D6E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F09342-B8EB-458A-BA1A-72792D59AB3E}" type="pres">
      <dgm:prSet presAssocID="{966AF889-331E-4054-90C7-E82B9B86BD61}" presName="parTrans" presStyleLbl="bgSibTrans2D1" presStyleIdx="4" presStyleCnt="7"/>
      <dgm:spPr/>
      <dgm:t>
        <a:bodyPr/>
        <a:lstStyle/>
        <a:p>
          <a:endParaRPr lang="en-GB"/>
        </a:p>
      </dgm:t>
    </dgm:pt>
    <dgm:pt modelId="{440DE159-78E4-4209-9164-0C410B535E2E}" type="pres">
      <dgm:prSet presAssocID="{0DD6F19A-20D9-4488-9DA5-469637A4C8C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E210DE-812F-481C-AB1C-6F58410FE783}" type="pres">
      <dgm:prSet presAssocID="{9BD15FDE-7F75-4C3C-BA6A-0F94915783B5}" presName="parTrans" presStyleLbl="bgSibTrans2D1" presStyleIdx="5" presStyleCnt="7"/>
      <dgm:spPr/>
      <dgm:t>
        <a:bodyPr/>
        <a:lstStyle/>
        <a:p>
          <a:endParaRPr lang="en-GB"/>
        </a:p>
      </dgm:t>
    </dgm:pt>
    <dgm:pt modelId="{172714A5-C7E2-41F3-952C-E0A0098CB9EF}" type="pres">
      <dgm:prSet presAssocID="{076E3E90-70C6-4E2C-9EE9-326464F6E25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C3C0D9-DE6F-4402-B911-E71697946771}" type="pres">
      <dgm:prSet presAssocID="{07A622E8-9D12-4FC9-8915-608C4CE37C6E}" presName="parTrans" presStyleLbl="bgSibTrans2D1" presStyleIdx="6" presStyleCnt="7"/>
      <dgm:spPr/>
      <dgm:t>
        <a:bodyPr/>
        <a:lstStyle/>
        <a:p>
          <a:endParaRPr lang="en-GB"/>
        </a:p>
      </dgm:t>
    </dgm:pt>
    <dgm:pt modelId="{C691F404-C5EA-46F6-AFF2-E634AFBB3023}" type="pres">
      <dgm:prSet presAssocID="{B1851A72-559D-4351-8291-344BA591F4F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04FBF5-6F6D-447F-A4C5-19D4B315D472}" srcId="{0A477054-A864-4428-82CD-C0387B504D9F}" destId="{0DD6F19A-20D9-4488-9DA5-469637A4C8C4}" srcOrd="4" destOrd="0" parTransId="{966AF889-331E-4054-90C7-E82B9B86BD61}" sibTransId="{62065818-FC1B-490B-8926-923E3A36D6AD}"/>
    <dgm:cxn modelId="{1BD4E3D6-400B-4976-8A0F-5968C1F093C0}" srcId="{0A477054-A864-4428-82CD-C0387B504D9F}" destId="{4B2D4712-010A-469F-9C00-6DC00AF9D6E1}" srcOrd="3" destOrd="0" parTransId="{E1636347-1AB5-44F1-8A77-F555C47BF188}" sibTransId="{C1B7907C-5D7F-4AB1-8EA4-3B4564F7AB80}"/>
    <dgm:cxn modelId="{0DFDEFB3-1B43-4EDE-8009-B8498A69C8FD}" type="presOf" srcId="{0DD6F19A-20D9-4488-9DA5-469637A4C8C4}" destId="{440DE159-78E4-4209-9164-0C410B535E2E}" srcOrd="0" destOrd="0" presId="urn:microsoft.com/office/officeart/2005/8/layout/radial4"/>
    <dgm:cxn modelId="{7436F280-D8D4-4359-8BB4-E3E935F7BD00}" srcId="{0A477054-A864-4428-82CD-C0387B504D9F}" destId="{B1851A72-559D-4351-8291-344BA591F4F4}" srcOrd="6" destOrd="0" parTransId="{07A622E8-9D12-4FC9-8915-608C4CE37C6E}" sibTransId="{9C7A408E-BFE9-406D-9957-6B8CCB0521FE}"/>
    <dgm:cxn modelId="{CE743F9D-46A0-464D-9D31-ED11A12BF236}" srcId="{0A477054-A864-4428-82CD-C0387B504D9F}" destId="{5CE571D7-8F73-41CF-BD7E-63E9FD9886E8}" srcOrd="1" destOrd="0" parTransId="{946B18A8-7783-47BD-A6D6-8CBA59175966}" sibTransId="{E7301CA6-64C1-42A3-8C82-F2C871CFA32F}"/>
    <dgm:cxn modelId="{4AF77C20-48F1-435B-A834-2ADA83DF732E}" srcId="{0A477054-A864-4428-82CD-C0387B504D9F}" destId="{77A63E11-5A6C-4302-944B-EBB10A95E8BA}" srcOrd="2" destOrd="0" parTransId="{101DC27C-AB59-40A3-9251-06BC1661A3FA}" sibTransId="{D22D46B1-2F7A-4137-A049-341544879BE9}"/>
    <dgm:cxn modelId="{0331ED61-7AE9-41A2-98CD-6FBE88702FD8}" type="presOf" srcId="{EDB01D03-856F-4B2A-AACE-2FCC613C881A}" destId="{43FDD0DB-39C6-4E41-A691-BA1827D3C032}" srcOrd="0" destOrd="0" presId="urn:microsoft.com/office/officeart/2005/8/layout/radial4"/>
    <dgm:cxn modelId="{DBC973F4-2643-4006-A5AD-58A9D9D9DB64}" type="presOf" srcId="{77A63E11-5A6C-4302-944B-EBB10A95E8BA}" destId="{DA681028-EB97-4049-AC03-61B632F8B0C7}" srcOrd="0" destOrd="0" presId="urn:microsoft.com/office/officeart/2005/8/layout/radial4"/>
    <dgm:cxn modelId="{EF008656-9774-40F9-B6D4-5F685B27D351}" type="presOf" srcId="{AABB29D0-C558-4887-AE73-9CD5A6DEDBF1}" destId="{1E6E6610-608D-4C4A-9658-FD7B392AB3C9}" srcOrd="0" destOrd="0" presId="urn:microsoft.com/office/officeart/2005/8/layout/radial4"/>
    <dgm:cxn modelId="{F83F9268-FB31-4A34-A3E9-E6CA26F6BCC2}" srcId="{0A477054-A864-4428-82CD-C0387B504D9F}" destId="{AABB29D0-C558-4887-AE73-9CD5A6DEDBF1}" srcOrd="0" destOrd="0" parTransId="{EDB01D03-856F-4B2A-AACE-2FCC613C881A}" sibTransId="{93CF7E5D-16A6-42E1-99FE-8603D8AC8ECA}"/>
    <dgm:cxn modelId="{628DE6E0-3BAF-4075-A24E-119C72246C6C}" type="presOf" srcId="{E2CD0B51-8483-49E6-B7DF-CC3D2A82BCE0}" destId="{7EB80DA3-D399-4BAB-A1D0-8B3EFBB3FE31}" srcOrd="0" destOrd="0" presId="urn:microsoft.com/office/officeart/2005/8/layout/radial4"/>
    <dgm:cxn modelId="{F40B4887-4D8A-4FC0-85CC-57C816F99079}" type="presOf" srcId="{101DC27C-AB59-40A3-9251-06BC1661A3FA}" destId="{E8E90E59-7565-4365-A944-FEC933F01857}" srcOrd="0" destOrd="0" presId="urn:microsoft.com/office/officeart/2005/8/layout/radial4"/>
    <dgm:cxn modelId="{B4091FF2-59DF-4C50-AF05-17CCF9FA5ADD}" srcId="{E2CD0B51-8483-49E6-B7DF-CC3D2A82BCE0}" destId="{0A477054-A864-4428-82CD-C0387B504D9F}" srcOrd="0" destOrd="0" parTransId="{CAE88971-7B58-4613-9B5D-2B25E10B8379}" sibTransId="{861E6A68-B18A-4397-8D44-E0A88F1879D8}"/>
    <dgm:cxn modelId="{EF649F88-1C17-4546-B33F-1633FB17E99F}" type="presOf" srcId="{9BD15FDE-7F75-4C3C-BA6A-0F94915783B5}" destId="{D8E210DE-812F-481C-AB1C-6F58410FE783}" srcOrd="0" destOrd="0" presId="urn:microsoft.com/office/officeart/2005/8/layout/radial4"/>
    <dgm:cxn modelId="{2E638F46-D1C4-4FD7-A007-BB68C8153CA3}" type="presOf" srcId="{4B2D4712-010A-469F-9C00-6DC00AF9D6E1}" destId="{0347CF5C-A89A-40D5-AA0B-66FA87D892AC}" srcOrd="0" destOrd="0" presId="urn:microsoft.com/office/officeart/2005/8/layout/radial4"/>
    <dgm:cxn modelId="{57DEAF90-D5DF-4BD6-98C1-D0DBF403DBE5}" type="presOf" srcId="{0A477054-A864-4428-82CD-C0387B504D9F}" destId="{F54B09BA-C2AB-4968-9505-A9B6365C5700}" srcOrd="0" destOrd="0" presId="urn:microsoft.com/office/officeart/2005/8/layout/radial4"/>
    <dgm:cxn modelId="{E4BCD23C-3F9E-4947-AC80-F8DDCAB13431}" type="presOf" srcId="{946B18A8-7783-47BD-A6D6-8CBA59175966}" destId="{22E0BDCA-1662-49D9-868B-E55CD1D0C36E}" srcOrd="0" destOrd="0" presId="urn:microsoft.com/office/officeart/2005/8/layout/radial4"/>
    <dgm:cxn modelId="{88D9335F-1341-4CA8-8F69-104E64B44BDA}" type="presOf" srcId="{07A622E8-9D12-4FC9-8915-608C4CE37C6E}" destId="{A8C3C0D9-DE6F-4402-B911-E71697946771}" srcOrd="0" destOrd="0" presId="urn:microsoft.com/office/officeart/2005/8/layout/radial4"/>
    <dgm:cxn modelId="{0D35764A-417E-4321-9911-840E5E3DAAB5}" type="presOf" srcId="{076E3E90-70C6-4E2C-9EE9-326464F6E250}" destId="{172714A5-C7E2-41F3-952C-E0A0098CB9EF}" srcOrd="0" destOrd="0" presId="urn:microsoft.com/office/officeart/2005/8/layout/radial4"/>
    <dgm:cxn modelId="{E5CC874A-4021-478D-BA7A-E139E5E916E3}" type="presOf" srcId="{5CE571D7-8F73-41CF-BD7E-63E9FD9886E8}" destId="{B56B09EA-E373-4AE1-80F6-3665F0A1E4CF}" srcOrd="0" destOrd="0" presId="urn:microsoft.com/office/officeart/2005/8/layout/radial4"/>
    <dgm:cxn modelId="{F4B244FC-40A5-4AB4-B22B-3D4D872CC38E}" type="presOf" srcId="{E1636347-1AB5-44F1-8A77-F555C47BF188}" destId="{E5519C23-367A-4ECD-AB02-E341A27EAAA4}" srcOrd="0" destOrd="0" presId="urn:microsoft.com/office/officeart/2005/8/layout/radial4"/>
    <dgm:cxn modelId="{BB9814EA-37D8-4385-BFC2-BA129D44D825}" type="presOf" srcId="{B1851A72-559D-4351-8291-344BA591F4F4}" destId="{C691F404-C5EA-46F6-AFF2-E634AFBB3023}" srcOrd="0" destOrd="0" presId="urn:microsoft.com/office/officeart/2005/8/layout/radial4"/>
    <dgm:cxn modelId="{1237BE29-F2EF-474A-A044-979ECB9ED2C0}" srcId="{0A477054-A864-4428-82CD-C0387B504D9F}" destId="{076E3E90-70C6-4E2C-9EE9-326464F6E250}" srcOrd="5" destOrd="0" parTransId="{9BD15FDE-7F75-4C3C-BA6A-0F94915783B5}" sibTransId="{B3FB3A0C-CAFA-4AAE-B109-98E1FED6DB57}"/>
    <dgm:cxn modelId="{12D6F5A4-B6AF-47D3-9992-C57F678E39E2}" type="presOf" srcId="{966AF889-331E-4054-90C7-E82B9B86BD61}" destId="{05F09342-B8EB-458A-BA1A-72792D59AB3E}" srcOrd="0" destOrd="0" presId="urn:microsoft.com/office/officeart/2005/8/layout/radial4"/>
    <dgm:cxn modelId="{1A10AB71-3F62-492D-B8F7-CF8889D19488}" type="presParOf" srcId="{7EB80DA3-D399-4BAB-A1D0-8B3EFBB3FE31}" destId="{F54B09BA-C2AB-4968-9505-A9B6365C5700}" srcOrd="0" destOrd="0" presId="urn:microsoft.com/office/officeart/2005/8/layout/radial4"/>
    <dgm:cxn modelId="{C6328038-1B43-4A6D-87A3-145CAAE82363}" type="presParOf" srcId="{7EB80DA3-D399-4BAB-A1D0-8B3EFBB3FE31}" destId="{43FDD0DB-39C6-4E41-A691-BA1827D3C032}" srcOrd="1" destOrd="0" presId="urn:microsoft.com/office/officeart/2005/8/layout/radial4"/>
    <dgm:cxn modelId="{A559D292-09AC-4250-A1F7-8B7012120403}" type="presParOf" srcId="{7EB80DA3-D399-4BAB-A1D0-8B3EFBB3FE31}" destId="{1E6E6610-608D-4C4A-9658-FD7B392AB3C9}" srcOrd="2" destOrd="0" presId="urn:microsoft.com/office/officeart/2005/8/layout/radial4"/>
    <dgm:cxn modelId="{7973A791-EACB-4FD7-A96C-87BE5E4515D3}" type="presParOf" srcId="{7EB80DA3-D399-4BAB-A1D0-8B3EFBB3FE31}" destId="{22E0BDCA-1662-49D9-868B-E55CD1D0C36E}" srcOrd="3" destOrd="0" presId="urn:microsoft.com/office/officeart/2005/8/layout/radial4"/>
    <dgm:cxn modelId="{2DD23AB3-6E2A-4762-A00E-D7A392A39776}" type="presParOf" srcId="{7EB80DA3-D399-4BAB-A1D0-8B3EFBB3FE31}" destId="{B56B09EA-E373-4AE1-80F6-3665F0A1E4CF}" srcOrd="4" destOrd="0" presId="urn:microsoft.com/office/officeart/2005/8/layout/radial4"/>
    <dgm:cxn modelId="{6799BDCD-8AB2-42EF-B5C8-54C8B705F269}" type="presParOf" srcId="{7EB80DA3-D399-4BAB-A1D0-8B3EFBB3FE31}" destId="{E8E90E59-7565-4365-A944-FEC933F01857}" srcOrd="5" destOrd="0" presId="urn:microsoft.com/office/officeart/2005/8/layout/radial4"/>
    <dgm:cxn modelId="{FA349994-7AFA-4522-8A4C-D63D46F5A13A}" type="presParOf" srcId="{7EB80DA3-D399-4BAB-A1D0-8B3EFBB3FE31}" destId="{DA681028-EB97-4049-AC03-61B632F8B0C7}" srcOrd="6" destOrd="0" presId="urn:microsoft.com/office/officeart/2005/8/layout/radial4"/>
    <dgm:cxn modelId="{51DFEBFD-436E-47CF-9165-899378B90068}" type="presParOf" srcId="{7EB80DA3-D399-4BAB-A1D0-8B3EFBB3FE31}" destId="{E5519C23-367A-4ECD-AB02-E341A27EAAA4}" srcOrd="7" destOrd="0" presId="urn:microsoft.com/office/officeart/2005/8/layout/radial4"/>
    <dgm:cxn modelId="{81011DCB-DF8A-4B7A-AD97-ABBAEC356138}" type="presParOf" srcId="{7EB80DA3-D399-4BAB-A1D0-8B3EFBB3FE31}" destId="{0347CF5C-A89A-40D5-AA0B-66FA87D892AC}" srcOrd="8" destOrd="0" presId="urn:microsoft.com/office/officeart/2005/8/layout/radial4"/>
    <dgm:cxn modelId="{138C2BF4-E441-4601-BF9F-B9C18AD46392}" type="presParOf" srcId="{7EB80DA3-D399-4BAB-A1D0-8B3EFBB3FE31}" destId="{05F09342-B8EB-458A-BA1A-72792D59AB3E}" srcOrd="9" destOrd="0" presId="urn:microsoft.com/office/officeart/2005/8/layout/radial4"/>
    <dgm:cxn modelId="{DE7625CA-8C9D-48C5-9EDC-D01D25550E81}" type="presParOf" srcId="{7EB80DA3-D399-4BAB-A1D0-8B3EFBB3FE31}" destId="{440DE159-78E4-4209-9164-0C410B535E2E}" srcOrd="10" destOrd="0" presId="urn:microsoft.com/office/officeart/2005/8/layout/radial4"/>
    <dgm:cxn modelId="{F1BB45C6-E145-4780-8411-B836F6097F54}" type="presParOf" srcId="{7EB80DA3-D399-4BAB-A1D0-8B3EFBB3FE31}" destId="{D8E210DE-812F-481C-AB1C-6F58410FE783}" srcOrd="11" destOrd="0" presId="urn:microsoft.com/office/officeart/2005/8/layout/radial4"/>
    <dgm:cxn modelId="{33A3A305-0372-4834-8106-8D4569FC3A17}" type="presParOf" srcId="{7EB80DA3-D399-4BAB-A1D0-8B3EFBB3FE31}" destId="{172714A5-C7E2-41F3-952C-E0A0098CB9EF}" srcOrd="12" destOrd="0" presId="urn:microsoft.com/office/officeart/2005/8/layout/radial4"/>
    <dgm:cxn modelId="{EF91E306-B05C-43F7-AA6A-65311107FC48}" type="presParOf" srcId="{7EB80DA3-D399-4BAB-A1D0-8B3EFBB3FE31}" destId="{A8C3C0D9-DE6F-4402-B911-E71697946771}" srcOrd="13" destOrd="0" presId="urn:microsoft.com/office/officeart/2005/8/layout/radial4"/>
    <dgm:cxn modelId="{F68E3526-7CAE-4EDA-9250-D67D29C4C526}" type="presParOf" srcId="{7EB80DA3-D399-4BAB-A1D0-8B3EFBB3FE31}" destId="{C691F404-C5EA-46F6-AFF2-E634AFBB3023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2FBC4-35F4-4AC1-9350-66207F8E8B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B788CDB-1158-4276-A7C4-31BE4E8FB8BE}">
      <dgm:prSet phldrT="[Text]"/>
      <dgm:spPr/>
      <dgm:t>
        <a:bodyPr/>
        <a:lstStyle/>
        <a:p>
          <a:r>
            <a:rPr lang="en-GB" dirty="0" smtClean="0"/>
            <a:t>Agree if impassable, feasible and proportionate</a:t>
          </a:r>
          <a:endParaRPr lang="en-GB" dirty="0"/>
        </a:p>
      </dgm:t>
    </dgm:pt>
    <dgm:pt modelId="{0834FBEC-AD60-4280-B999-B221142A0ACC}" type="parTrans" cxnId="{4DF26DAE-9C15-4CB7-BA83-B2F0883C8A48}">
      <dgm:prSet/>
      <dgm:spPr/>
      <dgm:t>
        <a:bodyPr/>
        <a:lstStyle/>
        <a:p>
          <a:endParaRPr lang="en-GB"/>
        </a:p>
      </dgm:t>
    </dgm:pt>
    <dgm:pt modelId="{BD414D8D-487B-40AA-B81C-C9792ADD747C}" type="sibTrans" cxnId="{4DF26DAE-9C15-4CB7-BA83-B2F0883C8A48}">
      <dgm:prSet/>
      <dgm:spPr/>
      <dgm:t>
        <a:bodyPr/>
        <a:lstStyle/>
        <a:p>
          <a:endParaRPr lang="en-GB"/>
        </a:p>
      </dgm:t>
    </dgm:pt>
    <dgm:pt modelId="{E9992467-C29B-49EB-B51D-CDB37861112E}">
      <dgm:prSet phldrT="[Text]"/>
      <dgm:spPr/>
      <dgm:t>
        <a:bodyPr/>
        <a:lstStyle/>
        <a:p>
          <a:r>
            <a:rPr lang="en-GB" dirty="0" smtClean="0"/>
            <a:t>Design and build</a:t>
          </a:r>
          <a:endParaRPr lang="en-GB" dirty="0"/>
        </a:p>
      </dgm:t>
    </dgm:pt>
    <dgm:pt modelId="{EB0A734A-0B74-44C6-BD78-6A87BE622445}" type="parTrans" cxnId="{576DC2C8-29DB-4EEE-8E43-B22C5D4E8642}">
      <dgm:prSet/>
      <dgm:spPr/>
      <dgm:t>
        <a:bodyPr/>
        <a:lstStyle/>
        <a:p>
          <a:endParaRPr lang="en-GB"/>
        </a:p>
      </dgm:t>
    </dgm:pt>
    <dgm:pt modelId="{BE5DA71F-EF6B-4E85-A763-ADFF4578368A}" type="sibTrans" cxnId="{576DC2C8-29DB-4EEE-8E43-B22C5D4E8642}">
      <dgm:prSet/>
      <dgm:spPr/>
      <dgm:t>
        <a:bodyPr/>
        <a:lstStyle/>
        <a:p>
          <a:endParaRPr lang="en-GB"/>
        </a:p>
      </dgm:t>
    </dgm:pt>
    <dgm:pt modelId="{F734D7E6-2568-42BB-B667-138A093B3E83}">
      <dgm:prSet phldrT="[Text]"/>
      <dgm:spPr/>
      <dgm:t>
        <a:bodyPr/>
        <a:lstStyle/>
        <a:p>
          <a:r>
            <a:rPr lang="en-GB" dirty="0" smtClean="0"/>
            <a:t>Monitor and reclassify</a:t>
          </a:r>
          <a:endParaRPr lang="en-GB" dirty="0"/>
        </a:p>
      </dgm:t>
    </dgm:pt>
    <dgm:pt modelId="{F70CC679-1633-430A-8AA3-1066F2907FAF}" type="parTrans" cxnId="{BE2949B9-EC87-4423-AB80-37074C6DB777}">
      <dgm:prSet/>
      <dgm:spPr/>
      <dgm:t>
        <a:bodyPr/>
        <a:lstStyle/>
        <a:p>
          <a:endParaRPr lang="en-GB"/>
        </a:p>
      </dgm:t>
    </dgm:pt>
    <dgm:pt modelId="{D10465ED-D7B8-456D-8D36-19CC1DD0FE64}" type="sibTrans" cxnId="{BE2949B9-EC87-4423-AB80-37074C6DB777}">
      <dgm:prSet/>
      <dgm:spPr/>
      <dgm:t>
        <a:bodyPr/>
        <a:lstStyle/>
        <a:p>
          <a:endParaRPr lang="en-GB"/>
        </a:p>
      </dgm:t>
    </dgm:pt>
    <dgm:pt modelId="{FC3F429F-9ABC-4B64-BE56-2E618F4450C9}" type="pres">
      <dgm:prSet presAssocID="{CC22FBC4-35F4-4AC1-9350-66207F8E8BE7}" presName="CompostProcess" presStyleCnt="0">
        <dgm:presLayoutVars>
          <dgm:dir/>
          <dgm:resizeHandles val="exact"/>
        </dgm:presLayoutVars>
      </dgm:prSet>
      <dgm:spPr/>
    </dgm:pt>
    <dgm:pt modelId="{763EDDC7-181F-4074-B4AB-573BB1F42726}" type="pres">
      <dgm:prSet presAssocID="{CC22FBC4-35F4-4AC1-9350-66207F8E8BE7}" presName="arrow" presStyleLbl="bgShp" presStyleIdx="0" presStyleCnt="1" custLinFactNeighborX="27" custLinFactNeighborY="-3809"/>
      <dgm:spPr/>
    </dgm:pt>
    <dgm:pt modelId="{2FF4E626-3912-4E98-9185-09A06D0FA614}" type="pres">
      <dgm:prSet presAssocID="{CC22FBC4-35F4-4AC1-9350-66207F8E8BE7}" presName="linearProcess" presStyleCnt="0"/>
      <dgm:spPr/>
    </dgm:pt>
    <dgm:pt modelId="{1847E8F7-96CA-416F-A417-2CAD9C0B8A1D}" type="pres">
      <dgm:prSet presAssocID="{2B788CDB-1158-4276-A7C4-31BE4E8FB8B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D0816-8008-4317-8A37-D3480BC439F8}" type="pres">
      <dgm:prSet presAssocID="{BD414D8D-487B-40AA-B81C-C9792ADD747C}" presName="sibTrans" presStyleCnt="0"/>
      <dgm:spPr/>
    </dgm:pt>
    <dgm:pt modelId="{4CB13984-68EC-4223-A7D9-21ED6F2BB43C}" type="pres">
      <dgm:prSet presAssocID="{E9992467-C29B-49EB-B51D-CDB37861112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66CD1-B127-40CD-AE54-359A4B197735}" type="pres">
      <dgm:prSet presAssocID="{BE5DA71F-EF6B-4E85-A763-ADFF4578368A}" presName="sibTrans" presStyleCnt="0"/>
      <dgm:spPr/>
    </dgm:pt>
    <dgm:pt modelId="{6AD691E2-14A1-4BCB-BB83-B4DC9855FB14}" type="pres">
      <dgm:prSet presAssocID="{F734D7E6-2568-42BB-B667-138A093B3E8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2949B9-EC87-4423-AB80-37074C6DB777}" srcId="{CC22FBC4-35F4-4AC1-9350-66207F8E8BE7}" destId="{F734D7E6-2568-42BB-B667-138A093B3E83}" srcOrd="2" destOrd="0" parTransId="{F70CC679-1633-430A-8AA3-1066F2907FAF}" sibTransId="{D10465ED-D7B8-456D-8D36-19CC1DD0FE64}"/>
    <dgm:cxn modelId="{6067D6B2-3589-44B7-AEAF-67629AD63642}" type="presOf" srcId="{E9992467-C29B-49EB-B51D-CDB37861112E}" destId="{4CB13984-68EC-4223-A7D9-21ED6F2BB43C}" srcOrd="0" destOrd="0" presId="urn:microsoft.com/office/officeart/2005/8/layout/hProcess9"/>
    <dgm:cxn modelId="{576DC2C8-29DB-4EEE-8E43-B22C5D4E8642}" srcId="{CC22FBC4-35F4-4AC1-9350-66207F8E8BE7}" destId="{E9992467-C29B-49EB-B51D-CDB37861112E}" srcOrd="1" destOrd="0" parTransId="{EB0A734A-0B74-44C6-BD78-6A87BE622445}" sibTransId="{BE5DA71F-EF6B-4E85-A763-ADFF4578368A}"/>
    <dgm:cxn modelId="{470F99EE-EBE8-486F-9A63-A210C37C63E4}" type="presOf" srcId="{F734D7E6-2568-42BB-B667-138A093B3E83}" destId="{6AD691E2-14A1-4BCB-BB83-B4DC9855FB14}" srcOrd="0" destOrd="0" presId="urn:microsoft.com/office/officeart/2005/8/layout/hProcess9"/>
    <dgm:cxn modelId="{C085A850-066F-447F-B214-5D6D63BB9432}" type="presOf" srcId="{2B788CDB-1158-4276-A7C4-31BE4E8FB8BE}" destId="{1847E8F7-96CA-416F-A417-2CAD9C0B8A1D}" srcOrd="0" destOrd="0" presId="urn:microsoft.com/office/officeart/2005/8/layout/hProcess9"/>
    <dgm:cxn modelId="{B4F36A4A-7EA3-4E55-96B1-3D44A60CA857}" type="presOf" srcId="{CC22FBC4-35F4-4AC1-9350-66207F8E8BE7}" destId="{FC3F429F-9ABC-4B64-BE56-2E618F4450C9}" srcOrd="0" destOrd="0" presId="urn:microsoft.com/office/officeart/2005/8/layout/hProcess9"/>
    <dgm:cxn modelId="{4DF26DAE-9C15-4CB7-BA83-B2F0883C8A48}" srcId="{CC22FBC4-35F4-4AC1-9350-66207F8E8BE7}" destId="{2B788CDB-1158-4276-A7C4-31BE4E8FB8BE}" srcOrd="0" destOrd="0" parTransId="{0834FBEC-AD60-4280-B999-B221142A0ACC}" sibTransId="{BD414D8D-487B-40AA-B81C-C9792ADD747C}"/>
    <dgm:cxn modelId="{3D888C74-F497-43F9-8C77-06FB37960979}" type="presParOf" srcId="{FC3F429F-9ABC-4B64-BE56-2E618F4450C9}" destId="{763EDDC7-181F-4074-B4AB-573BB1F42726}" srcOrd="0" destOrd="0" presId="urn:microsoft.com/office/officeart/2005/8/layout/hProcess9"/>
    <dgm:cxn modelId="{CE642750-C53E-4BBC-959D-B84C401053B6}" type="presParOf" srcId="{FC3F429F-9ABC-4B64-BE56-2E618F4450C9}" destId="{2FF4E626-3912-4E98-9185-09A06D0FA614}" srcOrd="1" destOrd="0" presId="urn:microsoft.com/office/officeart/2005/8/layout/hProcess9"/>
    <dgm:cxn modelId="{08C8D2F7-5461-48F8-906D-B8B0D6EC43E2}" type="presParOf" srcId="{2FF4E626-3912-4E98-9185-09A06D0FA614}" destId="{1847E8F7-96CA-416F-A417-2CAD9C0B8A1D}" srcOrd="0" destOrd="0" presId="urn:microsoft.com/office/officeart/2005/8/layout/hProcess9"/>
    <dgm:cxn modelId="{B6FFABEB-2278-43C1-B274-3908E185EEB1}" type="presParOf" srcId="{2FF4E626-3912-4E98-9185-09A06D0FA614}" destId="{431D0816-8008-4317-8A37-D3480BC439F8}" srcOrd="1" destOrd="0" presId="urn:microsoft.com/office/officeart/2005/8/layout/hProcess9"/>
    <dgm:cxn modelId="{2ECAA5A6-A9D0-4DE7-97DF-84B36BFD5A68}" type="presParOf" srcId="{2FF4E626-3912-4E98-9185-09A06D0FA614}" destId="{4CB13984-68EC-4223-A7D9-21ED6F2BB43C}" srcOrd="2" destOrd="0" presId="urn:microsoft.com/office/officeart/2005/8/layout/hProcess9"/>
    <dgm:cxn modelId="{CD1ACF13-3FFA-43C5-8A8B-5F6054BCE776}" type="presParOf" srcId="{2FF4E626-3912-4E98-9185-09A06D0FA614}" destId="{2CD66CD1-B127-40CD-AE54-359A4B197735}" srcOrd="3" destOrd="0" presId="urn:microsoft.com/office/officeart/2005/8/layout/hProcess9"/>
    <dgm:cxn modelId="{5E59DFFA-5C4F-4C79-98C5-3C3A4F096D73}" type="presParOf" srcId="{2FF4E626-3912-4E98-9185-09A06D0FA614}" destId="{6AD691E2-14A1-4BCB-BB83-B4DC9855FB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09BA-C2AB-4968-9505-A9B6365C5700}">
      <dsp:nvSpPr>
        <dsp:cNvPr id="0" name=""/>
        <dsp:cNvSpPr/>
      </dsp:nvSpPr>
      <dsp:spPr>
        <a:xfrm>
          <a:off x="3184017" y="3396416"/>
          <a:ext cx="2098425" cy="2098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000099"/>
              </a:solidFill>
            </a:rPr>
            <a:t>Other assessment</a:t>
          </a:r>
          <a:endParaRPr lang="en-GB" sz="2000" b="1" kern="1200" dirty="0">
            <a:solidFill>
              <a:srgbClr val="000099"/>
            </a:solidFill>
          </a:endParaRPr>
        </a:p>
      </dsp:txBody>
      <dsp:txXfrm>
        <a:off x="3491324" y="3703723"/>
        <a:ext cx="1483811" cy="1483811"/>
      </dsp:txXfrm>
    </dsp:sp>
    <dsp:sp modelId="{43FDD0DB-39C6-4E41-A691-BA1827D3C032}">
      <dsp:nvSpPr>
        <dsp:cNvPr id="0" name=""/>
        <dsp:cNvSpPr/>
      </dsp:nvSpPr>
      <dsp:spPr>
        <a:xfrm rot="10800000">
          <a:off x="736755" y="4146603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E6610-608D-4C4A-9658-FD7B392AB3C9}">
      <dsp:nvSpPr>
        <dsp:cNvPr id="0" name=""/>
        <dsp:cNvSpPr/>
      </dsp:nvSpPr>
      <dsp:spPr>
        <a:xfrm>
          <a:off x="2306" y="3858070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Flooding 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36724" y="3892488"/>
        <a:ext cx="1400061" cy="1106282"/>
      </dsp:txXfrm>
    </dsp:sp>
    <dsp:sp modelId="{22E0BDCA-1662-49D9-868B-E55CD1D0C36E}">
      <dsp:nvSpPr>
        <dsp:cNvPr id="0" name=""/>
        <dsp:cNvSpPr/>
      </dsp:nvSpPr>
      <dsp:spPr>
        <a:xfrm rot="12600000">
          <a:off x="1050275" y="2976531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B09EA-E373-4AE1-80F6-3665F0A1E4CF}">
      <dsp:nvSpPr>
        <dsp:cNvPr id="0" name=""/>
        <dsp:cNvSpPr/>
      </dsp:nvSpPr>
      <dsp:spPr>
        <a:xfrm>
          <a:off x="470745" y="2109832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Conservation area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505163" y="2144250"/>
        <a:ext cx="1400061" cy="1106282"/>
      </dsp:txXfrm>
    </dsp:sp>
    <dsp:sp modelId="{E8E90E59-7565-4365-A944-FEC933F01857}">
      <dsp:nvSpPr>
        <dsp:cNvPr id="0" name=""/>
        <dsp:cNvSpPr/>
      </dsp:nvSpPr>
      <dsp:spPr>
        <a:xfrm rot="14400000">
          <a:off x="1906827" y="2119979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1028-EB97-4049-AC03-61B632F8B0C7}">
      <dsp:nvSpPr>
        <dsp:cNvPr id="0" name=""/>
        <dsp:cNvSpPr/>
      </dsp:nvSpPr>
      <dsp:spPr>
        <a:xfrm>
          <a:off x="1750543" y="830033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Ownership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1784961" y="864451"/>
        <a:ext cx="1400061" cy="1106282"/>
      </dsp:txXfrm>
    </dsp:sp>
    <dsp:sp modelId="{E5519C23-367A-4ECD-AB02-E341A27EAAA4}">
      <dsp:nvSpPr>
        <dsp:cNvPr id="0" name=""/>
        <dsp:cNvSpPr/>
      </dsp:nvSpPr>
      <dsp:spPr>
        <a:xfrm rot="16200000">
          <a:off x="3076898" y="1806459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7CF5C-A89A-40D5-AA0B-66FA87D892AC}">
      <dsp:nvSpPr>
        <dsp:cNvPr id="0" name=""/>
        <dsp:cNvSpPr/>
      </dsp:nvSpPr>
      <dsp:spPr>
        <a:xfrm>
          <a:off x="3498781" y="361594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Costs </a:t>
          </a:r>
          <a:r>
            <a:rPr lang="en-GB" sz="1600" b="1" kern="1200" smtClean="0">
              <a:solidFill>
                <a:srgbClr val="000099"/>
              </a:solidFill>
            </a:rPr>
            <a:t>&amp; benefits</a:t>
          </a:r>
          <a:endParaRPr lang="en-GB" sz="1600" b="1" kern="1200" dirty="0" smtClean="0">
            <a:solidFill>
              <a:srgbClr val="000099"/>
            </a:solidFill>
          </a:endParaRPr>
        </a:p>
      </dsp:txBody>
      <dsp:txXfrm>
        <a:off x="3533199" y="396012"/>
        <a:ext cx="1400061" cy="1106282"/>
      </dsp:txXfrm>
    </dsp:sp>
    <dsp:sp modelId="{05F09342-B8EB-458A-BA1A-72792D59AB3E}">
      <dsp:nvSpPr>
        <dsp:cNvPr id="0" name=""/>
        <dsp:cNvSpPr/>
      </dsp:nvSpPr>
      <dsp:spPr>
        <a:xfrm rot="18000000">
          <a:off x="4246970" y="2119979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DE159-78E4-4209-9164-0C410B535E2E}">
      <dsp:nvSpPr>
        <dsp:cNvPr id="0" name=""/>
        <dsp:cNvSpPr/>
      </dsp:nvSpPr>
      <dsp:spPr>
        <a:xfrm>
          <a:off x="5247019" y="830033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External engagement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5281437" y="864451"/>
        <a:ext cx="1400061" cy="1106282"/>
      </dsp:txXfrm>
    </dsp:sp>
    <dsp:sp modelId="{D8E210DE-812F-481C-AB1C-6F58410FE783}">
      <dsp:nvSpPr>
        <dsp:cNvPr id="0" name=""/>
        <dsp:cNvSpPr/>
      </dsp:nvSpPr>
      <dsp:spPr>
        <a:xfrm rot="19800000">
          <a:off x="5103522" y="2976531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714A5-C7E2-41F3-952C-E0A0098CB9EF}">
      <dsp:nvSpPr>
        <dsp:cNvPr id="0" name=""/>
        <dsp:cNvSpPr/>
      </dsp:nvSpPr>
      <dsp:spPr>
        <a:xfrm>
          <a:off x="6526817" y="2109832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Access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6561235" y="2144250"/>
        <a:ext cx="1400061" cy="1106282"/>
      </dsp:txXfrm>
    </dsp:sp>
    <dsp:sp modelId="{A8C3C0D9-DE6F-4402-B911-E71697946771}">
      <dsp:nvSpPr>
        <dsp:cNvPr id="0" name=""/>
        <dsp:cNvSpPr/>
      </dsp:nvSpPr>
      <dsp:spPr>
        <a:xfrm>
          <a:off x="5417042" y="4146603"/>
          <a:ext cx="2312663" cy="5980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1F404-C5EA-46F6-AFF2-E634AFBB3023}">
      <dsp:nvSpPr>
        <dsp:cNvPr id="0" name=""/>
        <dsp:cNvSpPr/>
      </dsp:nvSpPr>
      <dsp:spPr>
        <a:xfrm>
          <a:off x="6995256" y="3858070"/>
          <a:ext cx="1468897" cy="1175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0099"/>
              </a:solidFill>
            </a:rPr>
            <a:t>Services</a:t>
          </a:r>
          <a:endParaRPr lang="en-GB" sz="1600" b="1" kern="1200" dirty="0">
            <a:solidFill>
              <a:srgbClr val="000099"/>
            </a:solidFill>
          </a:endParaRPr>
        </a:p>
      </dsp:txBody>
      <dsp:txXfrm>
        <a:off x="7029674" y="3892488"/>
        <a:ext cx="1400061" cy="1106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EDDC7-181F-4074-B4AB-573BB1F42726}">
      <dsp:nvSpPr>
        <dsp:cNvPr id="0" name=""/>
        <dsp:cNvSpPr/>
      </dsp:nvSpPr>
      <dsp:spPr>
        <a:xfrm>
          <a:off x="511863" y="0"/>
          <a:ext cx="5783421" cy="47513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7E8F7-96CA-416F-A417-2CAD9C0B8A1D}">
      <dsp:nvSpPr>
        <dsp:cNvPr id="0" name=""/>
        <dsp:cNvSpPr/>
      </dsp:nvSpPr>
      <dsp:spPr>
        <a:xfrm>
          <a:off x="7309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Agree if impassable, feasible and proportionate</a:t>
          </a:r>
          <a:endParaRPr lang="en-GB" sz="2400" kern="1200" dirty="0"/>
        </a:p>
      </dsp:txBody>
      <dsp:txXfrm>
        <a:off x="100086" y="1518193"/>
        <a:ext cx="2004491" cy="1715000"/>
      </dsp:txXfrm>
    </dsp:sp>
    <dsp:sp modelId="{4CB13984-68EC-4223-A7D9-21ED6F2BB43C}">
      <dsp:nvSpPr>
        <dsp:cNvPr id="0" name=""/>
        <dsp:cNvSpPr/>
      </dsp:nvSpPr>
      <dsp:spPr>
        <a:xfrm>
          <a:off x="2306989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Design and build</a:t>
          </a:r>
          <a:endParaRPr lang="en-GB" sz="2400" kern="1200" dirty="0"/>
        </a:p>
      </dsp:txBody>
      <dsp:txXfrm>
        <a:off x="2399766" y="1518193"/>
        <a:ext cx="2004491" cy="1715000"/>
      </dsp:txXfrm>
    </dsp:sp>
    <dsp:sp modelId="{6AD691E2-14A1-4BCB-BB83-B4DC9855FB14}">
      <dsp:nvSpPr>
        <dsp:cNvPr id="0" name=""/>
        <dsp:cNvSpPr/>
      </dsp:nvSpPr>
      <dsp:spPr>
        <a:xfrm>
          <a:off x="4606670" y="1425416"/>
          <a:ext cx="2190045" cy="1900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Monitor and reclassify</a:t>
          </a:r>
          <a:endParaRPr lang="en-GB" sz="2400" kern="1200" dirty="0"/>
        </a:p>
      </dsp:txBody>
      <dsp:txXfrm>
        <a:off x="4699447" y="1518193"/>
        <a:ext cx="2004491" cy="171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0.33919</cdr:x>
      <cdr:y>0.11992</cdr:y>
    </cdr:from>
    <cdr:to>
      <cdr:x>0.46972</cdr:x>
      <cdr:y>0.33746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6264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6194F-348D-43B1-93B9-EE2DC58DA86F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9433-E9FA-4AC5-B9A0-AF648644E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D5D1C-8190-421C-9B1D-753E5D9A75D5}" type="datetimeFigureOut">
              <a:rPr lang="en-GB" smtClean="0"/>
              <a:t>12/11/2017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A8A30-85C8-47AD-A294-238731D27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0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endParaRPr lang="en-GB" sz="1200" b="1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11BDAC-2F34-41F6-A10E-38BC78B15B04}" type="slidenum">
              <a:rPr lang="en-GB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3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2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FD877-06C8-45FD-B2D1-5C59717B32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8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061DC-6877-4082-B3FC-B62D849E9A84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454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A8A30-85C8-47AD-A294-238731D27A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8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386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5664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363538"/>
            <a:ext cx="1700212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5963" y="363538"/>
            <a:ext cx="49530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38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550" y="363538"/>
            <a:ext cx="6804025" cy="965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5963" y="1509713"/>
            <a:ext cx="6804025" cy="4751387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526101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9741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6017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5963" y="1509713"/>
            <a:ext cx="3325812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175" y="1509713"/>
            <a:ext cx="332581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680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036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621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3548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33858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5946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7550" y="363538"/>
            <a:ext cx="68040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5963" y="1509713"/>
            <a:ext cx="68040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051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4709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FBD77"/>
        </a:buClr>
        <a:buFont typeface="Times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8069" r="945"/>
          <a:stretch>
            <a:fillRect/>
          </a:stretch>
        </p:blipFill>
        <p:spPr bwMode="auto">
          <a:xfrm>
            <a:off x="0" y="3948113"/>
            <a:ext cx="91440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91680" y="3399582"/>
            <a:ext cx="6909246" cy="575469"/>
          </a:xfrm>
        </p:spPr>
        <p:txBody>
          <a:bodyPr/>
          <a:lstStyle/>
          <a:p>
            <a:pPr eaLnBrk="1" hangingPunct="1"/>
            <a:r>
              <a:rPr lang="en-GB" sz="2400" b="0" i="1" dirty="0" smtClean="0">
                <a:solidFill>
                  <a:srgbClr val="336699"/>
                </a:solidFill>
              </a:rPr>
              <a:t>November 2017</a:t>
            </a:r>
            <a:br>
              <a:rPr lang="en-GB" sz="2400" b="0" i="1" dirty="0" smtClean="0">
                <a:solidFill>
                  <a:srgbClr val="336699"/>
                </a:solidFill>
              </a:rPr>
            </a:br>
            <a:r>
              <a:rPr lang="en-GB" sz="2800" b="0" i="1" dirty="0" smtClean="0">
                <a:solidFill>
                  <a:srgbClr val="336699"/>
                </a:solidFill>
              </a:rPr>
              <a:t/>
            </a:r>
            <a:br>
              <a:rPr lang="en-GB" sz="2800" b="0" i="1" dirty="0" smtClean="0">
                <a:solidFill>
                  <a:srgbClr val="336699"/>
                </a:solidFill>
              </a:rPr>
            </a:br>
            <a:endParaRPr lang="en-GB" sz="2000" b="0" i="1" dirty="0" smtClean="0">
              <a:solidFill>
                <a:srgbClr val="336699"/>
              </a:solidFill>
            </a:endParaRPr>
          </a:p>
        </p:txBody>
      </p:sp>
      <p:sp>
        <p:nvSpPr>
          <p:cNvPr id="27651" name="AutoShape 6" descr="image001"/>
          <p:cNvSpPr>
            <a:spLocks noChangeAspect="1" noChangeArrowheads="1"/>
          </p:cNvSpPr>
          <p:nvPr/>
        </p:nvSpPr>
        <p:spPr bwMode="auto">
          <a:xfrm>
            <a:off x="1258888" y="1268413"/>
            <a:ext cx="61245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2157362" y="1268413"/>
            <a:ext cx="66976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347095"/>
                </a:solidFill>
              </a:rPr>
              <a:t>The second River Basin Management Plans and implementation of fish barriers measures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 dirty="0" smtClean="0">
              <a:solidFill>
                <a:srgbClr val="347095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347095"/>
                </a:solidFill>
              </a:rPr>
              <a:t>Jenny Davies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i="1" dirty="0" smtClean="0">
                <a:solidFill>
                  <a:srgbClr val="347095"/>
                </a:solidFill>
              </a:rPr>
              <a:t>RBMP coordinator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347095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347095"/>
                </a:solidFill>
              </a:rPr>
              <a:t/>
            </a:r>
            <a:br>
              <a:rPr lang="en-GB" sz="2800" b="1" dirty="0">
                <a:solidFill>
                  <a:srgbClr val="347095"/>
                </a:solidFill>
              </a:rPr>
            </a:br>
            <a:endParaRPr lang="en-GB" sz="2800" b="1" i="1" dirty="0">
              <a:solidFill>
                <a:srgbClr val="347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3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Key Pressures on the Water Environment (Scotland RBD)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07704" y="1556792"/>
          <a:ext cx="7005637" cy="420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724936" y="3485060"/>
            <a:ext cx="17267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No. of water bodies</a:t>
            </a:r>
            <a:endParaRPr lang="en-GB" sz="1400" dirty="0"/>
          </a:p>
        </p:txBody>
      </p:sp>
      <p:sp>
        <p:nvSpPr>
          <p:cNvPr id="4" name="Oval 3"/>
          <p:cNvSpPr/>
          <p:nvPr/>
        </p:nvSpPr>
        <p:spPr>
          <a:xfrm>
            <a:off x="2280356" y="1772816"/>
            <a:ext cx="1062506" cy="4282662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95936" y="1701445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4000km of river habitat inaccessible to fish and eels.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701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25425" r="23837" b="16078"/>
          <a:stretch/>
        </p:blipFill>
        <p:spPr bwMode="auto">
          <a:xfrm>
            <a:off x="19555" y="4735478"/>
            <a:ext cx="2795520" cy="20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V:\EAU\GIS\Data\SEPA\Fish_barriers\Fish_barrier_photographs\1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3"/>
          <a:stretch/>
        </p:blipFill>
        <p:spPr bwMode="auto">
          <a:xfrm>
            <a:off x="-1" y="2809092"/>
            <a:ext cx="2815076" cy="19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V:\EAU\GIS\Data\SEPA\Fish_barriers\Fish_barrier_photographs\1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1"/>
          <a:stretch/>
        </p:blipFill>
        <p:spPr bwMode="auto">
          <a:xfrm>
            <a:off x="0" y="1142354"/>
            <a:ext cx="2815075" cy="17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334058"/>
            <a:ext cx="6804025" cy="965200"/>
          </a:xfrm>
        </p:spPr>
        <p:txBody>
          <a:bodyPr/>
          <a:lstStyle/>
          <a:p>
            <a:r>
              <a:rPr lang="en-GB" dirty="0" smtClean="0"/>
              <a:t>Categories of Fish </a:t>
            </a:r>
            <a:r>
              <a:rPr lang="en-GB" dirty="0"/>
              <a:t>B</a:t>
            </a:r>
            <a:r>
              <a:rPr lang="en-GB" dirty="0" smtClean="0"/>
              <a:t>arriers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149570" y="973512"/>
            <a:ext cx="1800200" cy="914400"/>
          </a:xfrm>
          <a:prstGeom prst="ellips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1800" dirty="0" smtClean="0">
                <a:solidFill>
                  <a:srgbClr val="FFFFFF"/>
                </a:solidFill>
              </a:rPr>
              <a:t>Active barrier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60327" y="2864994"/>
            <a:ext cx="1800200" cy="9144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1800" dirty="0" smtClean="0">
                <a:solidFill>
                  <a:srgbClr val="FFFFFF"/>
                </a:solidFill>
              </a:rPr>
              <a:t>Historic </a:t>
            </a:r>
            <a:r>
              <a:rPr lang="en-GB" sz="1800" dirty="0">
                <a:solidFill>
                  <a:srgbClr val="FFFFFF"/>
                </a:solidFill>
              </a:rPr>
              <a:t>B</a:t>
            </a:r>
            <a:r>
              <a:rPr lang="en-GB" sz="1800" dirty="0" smtClean="0">
                <a:solidFill>
                  <a:srgbClr val="FFFFFF"/>
                </a:solidFill>
              </a:rPr>
              <a:t>arrier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49570" y="4736824"/>
            <a:ext cx="1800200" cy="9144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GB" sz="1800" dirty="0" smtClean="0">
                <a:solidFill>
                  <a:srgbClr val="FFFFFF"/>
                </a:solidFill>
              </a:rPr>
              <a:t>Asset </a:t>
            </a:r>
            <a:r>
              <a:rPr lang="en-GB" sz="1800" dirty="0">
                <a:solidFill>
                  <a:srgbClr val="FFFFFF"/>
                </a:solidFill>
              </a:rPr>
              <a:t>B</a:t>
            </a:r>
            <a:r>
              <a:rPr lang="en-GB" sz="1800" dirty="0" smtClean="0">
                <a:solidFill>
                  <a:srgbClr val="FFFFFF"/>
                </a:solidFill>
              </a:rPr>
              <a:t>arrier</a:t>
            </a: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0527" y="1288529"/>
            <a:ext cx="50221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/>
              <a:t>Active Barrier – an impoundment, weir or dam that is a barrier to fish movement and is being operated or maintained (or is planned to be operated or maintained); or, it is a mothballed weir, impoundment or dam (i.e. it is not currently operated or maintained but the owners operate/maintain similar structures for the purposes of their business</a:t>
            </a:r>
            <a:r>
              <a:rPr lang="en-GB" sz="1400" dirty="0" smtClean="0"/>
              <a:t>). Regulatory approach by sector – Hydropower is the priority for this cycle.</a:t>
            </a:r>
            <a:endParaRPr lang="en-GB" sz="1400" dirty="0"/>
          </a:p>
          <a:p>
            <a:pPr algn="l"/>
            <a:r>
              <a:rPr lang="en-GB" sz="1400" dirty="0"/>
              <a:t> </a:t>
            </a:r>
            <a:endParaRPr lang="en-GB" sz="1400" dirty="0" smtClean="0"/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Historic Barrier  - an impoundment, weir or dam constructed prior to 1 April 2006 that is a barrier to fish movement and is not operated or maintained. Nor is it owned by a business who operates or maintains similar structures for the purposes of their business. </a:t>
            </a:r>
            <a:r>
              <a:rPr lang="en-GB" sz="1400" dirty="0" smtClean="0"/>
              <a:t>Funded by Scottish Government via the Water Environment Fund, WEF.</a:t>
            </a:r>
          </a:p>
          <a:p>
            <a:pPr algn="l"/>
            <a:endParaRPr lang="en-GB" sz="1400" dirty="0"/>
          </a:p>
          <a:p>
            <a:pPr algn="l"/>
            <a:endParaRPr lang="en-GB" sz="1400" dirty="0" smtClean="0"/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 </a:t>
            </a:r>
            <a:r>
              <a:rPr lang="en-GB" sz="1400" dirty="0" smtClean="0"/>
              <a:t>Asset </a:t>
            </a:r>
            <a:r>
              <a:rPr lang="en-GB" sz="1400" dirty="0"/>
              <a:t>Barrier – a culvert or bridge apron built prior to 1 April 2006 that is a barrier to fish movement</a:t>
            </a:r>
            <a:r>
              <a:rPr lang="en-GB" sz="1400" dirty="0" smtClean="0"/>
              <a:t>. Working with Responsible Authorities.</a:t>
            </a:r>
            <a:endParaRPr lang="en-GB" sz="1400" dirty="0"/>
          </a:p>
          <a:p>
            <a:pPr algn="l"/>
            <a:r>
              <a:rPr lang="en-GB" sz="1400" dirty="0"/>
              <a:t> </a:t>
            </a:r>
          </a:p>
          <a:p>
            <a:pPr algn="l"/>
            <a:endParaRPr lang="en-GB" sz="1200" dirty="0"/>
          </a:p>
          <a:p>
            <a:pPr algn="l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29740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049478"/>
              </p:ext>
            </p:extLst>
          </p:nvPr>
        </p:nvGraphicFramePr>
        <p:xfrm>
          <a:off x="539552" y="0"/>
          <a:ext cx="8352928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18915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 on fish 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 all barriers by 2021 – currently underway</a:t>
            </a:r>
          </a:p>
          <a:p>
            <a:endParaRPr lang="en-GB" dirty="0"/>
          </a:p>
          <a:p>
            <a:r>
              <a:rPr lang="en-GB" dirty="0" smtClean="0"/>
              <a:t>Remove/ ease 184 barriers by 2021 and a further 189 by 2027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Prioritised based on quantity of habitat and catchments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Significant benefits to fish populations, opening up large amounts of new habitat</a:t>
            </a:r>
          </a:p>
        </p:txBody>
      </p:sp>
    </p:spTree>
    <p:extLst>
      <p:ext uri="{BB962C8B-B14F-4D97-AF65-F5344CB8AC3E}">
        <p14:creationId xmlns:p14="http://schemas.microsoft.com/office/powerpoint/2010/main" val="64327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Scoping a barrier</a:t>
            </a:r>
            <a:endParaRPr lang="en-GB" dirty="0"/>
          </a:p>
        </p:txBody>
      </p:sp>
      <p:pic>
        <p:nvPicPr>
          <p:cNvPr id="5" name="Content Placeholder 4" descr="V:\EAU\GIS\Data\SEPA\Fish_barriers\Fish_barrier_photographs\602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" b="8550"/>
          <a:stretch/>
        </p:blipFill>
        <p:spPr bwMode="auto">
          <a:xfrm>
            <a:off x="1994024" y="1556792"/>
            <a:ext cx="6706766" cy="4349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299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assessment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836712"/>
          <a:ext cx="8466461" cy="585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402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Following scoping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600728"/>
              </p:ext>
            </p:extLst>
          </p:nvPr>
        </p:nvGraphicFramePr>
        <p:xfrm>
          <a:off x="1985963" y="1509713"/>
          <a:ext cx="6804025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0856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:\My Documents\My Pictures\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42" y="4602249"/>
            <a:ext cx="725733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963" y="1124745"/>
            <a:ext cx="6804025" cy="513635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Fish barrier is the major pressure on the water environment</a:t>
            </a:r>
          </a:p>
          <a:p>
            <a:endParaRPr lang="en-GB" dirty="0" smtClean="0"/>
          </a:p>
          <a:p>
            <a:r>
              <a:rPr lang="en-GB" dirty="0" smtClean="0"/>
              <a:t> Easement and removal of fish barriers is a priority for Scotland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Partnership is key to achieve these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67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PA_presentation template[1]">
  <a:themeElements>
    <a:clrScheme name="SEPA_presentation 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PA_presentation template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PA_presentation 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PA_presentation template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PA_presentation template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Asset Workshop - presentation 1</Template>
  <TotalTime>164</TotalTime>
  <Words>253</Words>
  <Application>Microsoft Office PowerPoint</Application>
  <PresentationFormat>On-screen Show (4:3)</PresentationFormat>
  <Paragraphs>65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</vt:lpstr>
      <vt:lpstr>SEPA_presentation template[1]</vt:lpstr>
      <vt:lpstr>November 2017  </vt:lpstr>
      <vt:lpstr>Key Pressures on the Water Environment (Scotland RBD)</vt:lpstr>
      <vt:lpstr>Categories of Fish Barriers</vt:lpstr>
      <vt:lpstr>PowerPoint Presentation</vt:lpstr>
      <vt:lpstr>Action on fish migration</vt:lpstr>
      <vt:lpstr>Scoping a barrier</vt:lpstr>
      <vt:lpstr>Other assessment </vt:lpstr>
      <vt:lpstr>Following scoping</vt:lpstr>
      <vt:lpstr>Summary</vt:lpstr>
    </vt:vector>
  </TitlesOfParts>
  <Company>SEPA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2017  </dc:title>
  <dc:creator>Davies, Jenny</dc:creator>
  <cp:lastModifiedBy>Davies, Jenny</cp:lastModifiedBy>
  <cp:revision>6</cp:revision>
  <cp:lastPrinted>2017-06-05T09:06:08Z</cp:lastPrinted>
  <dcterms:created xsi:type="dcterms:W3CDTF">2017-10-31T14:52:10Z</dcterms:created>
  <dcterms:modified xsi:type="dcterms:W3CDTF">2017-11-12T18:33:39Z</dcterms:modified>
</cp:coreProperties>
</file>