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0"/>
  </p:notesMasterIdLst>
  <p:handoutMasterIdLst>
    <p:handoutMasterId r:id="rId21"/>
  </p:handoutMasterIdLst>
  <p:sldIdLst>
    <p:sldId id="256" r:id="rId5"/>
    <p:sldId id="264" r:id="rId6"/>
    <p:sldId id="268" r:id="rId7"/>
    <p:sldId id="271" r:id="rId8"/>
    <p:sldId id="290" r:id="rId9"/>
    <p:sldId id="270" r:id="rId10"/>
    <p:sldId id="277" r:id="rId11"/>
    <p:sldId id="278" r:id="rId12"/>
    <p:sldId id="291" r:id="rId13"/>
    <p:sldId id="279" r:id="rId14"/>
    <p:sldId id="280" r:id="rId15"/>
    <p:sldId id="286" r:id="rId16"/>
    <p:sldId id="281" r:id="rId17"/>
    <p:sldId id="285" r:id="rId18"/>
    <p:sldId id="289" r:id="rId1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181" userDrawn="1">
          <p15:clr>
            <a:srgbClr val="A4A3A4"/>
          </p15:clr>
        </p15:guide>
        <p15:guide id="3" pos="5579" userDrawn="1">
          <p15:clr>
            <a:srgbClr val="A4A3A4"/>
          </p15:clr>
        </p15:guide>
        <p15:guide id="4" orient="horz" pos="2890" userDrawn="1">
          <p15:clr>
            <a:srgbClr val="A4A3A4"/>
          </p15:clr>
        </p15:guide>
        <p15:guide id="5" orient="horz" pos="6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615" autoAdjust="0"/>
  </p:normalViewPr>
  <p:slideViewPr>
    <p:cSldViewPr snapToGrid="0">
      <p:cViewPr varScale="1">
        <p:scale>
          <a:sx n="53" d="100"/>
          <a:sy n="53" d="100"/>
        </p:scale>
        <p:origin x="1660" y="24"/>
      </p:cViewPr>
      <p:guideLst>
        <p:guide orient="horz" pos="1620"/>
        <p:guide pos="181"/>
        <p:guide pos="5579"/>
        <p:guide orient="horz" pos="2890"/>
        <p:guide orient="horz" pos="667"/>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0EAB3A-7C8D-95D4-F629-3AC2464A8CC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DBE75E6-C3AD-6427-4041-0FCD2A70A30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6B11BB7-C9A5-45BC-850C-A268A37B0134}" type="datetimeFigureOut">
              <a:rPr lang="en-GB" smtClean="0"/>
              <a:t>17/11/2022</a:t>
            </a:fld>
            <a:endParaRPr lang="en-GB"/>
          </a:p>
        </p:txBody>
      </p:sp>
      <p:sp>
        <p:nvSpPr>
          <p:cNvPr id="4" name="Footer Placeholder 3">
            <a:extLst>
              <a:ext uri="{FF2B5EF4-FFF2-40B4-BE49-F238E27FC236}">
                <a16:creationId xmlns:a16="http://schemas.microsoft.com/office/drawing/2014/main" id="{A2F7B884-3B73-33E3-010E-583D152768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7FB0CE9-FFFD-D3C4-2561-BEA3D0D8815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D2CE72-2B22-4638-B5BD-EB30763ED21E}" type="slidenum">
              <a:rPr lang="en-GB" smtClean="0"/>
              <a:t>‹#›</a:t>
            </a:fld>
            <a:endParaRPr lang="en-GB"/>
          </a:p>
        </p:txBody>
      </p:sp>
    </p:spTree>
    <p:extLst>
      <p:ext uri="{BB962C8B-B14F-4D97-AF65-F5344CB8AC3E}">
        <p14:creationId xmlns:p14="http://schemas.microsoft.com/office/powerpoint/2010/main" val="4261474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A2264C-9FD6-4D40-8711-6F8CBB3396A2}" type="datetimeFigureOut">
              <a:rPr lang="en-GB" smtClean="0"/>
              <a:t>17/11/2022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771326-8EB1-4016-BFE9-8C6C2ADDD2E1}" type="slidenum">
              <a:rPr lang="en-GB" smtClean="0"/>
              <a:t>‹#›</a:t>
            </a:fld>
            <a:endParaRPr lang="en-GB"/>
          </a:p>
        </p:txBody>
      </p:sp>
    </p:spTree>
    <p:extLst>
      <p:ext uri="{BB962C8B-B14F-4D97-AF65-F5344CB8AC3E}">
        <p14:creationId xmlns:p14="http://schemas.microsoft.com/office/powerpoint/2010/main" val="613504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771326-8EB1-4016-BFE9-8C6C2ADDD2E1}" type="slidenum">
              <a:rPr lang="en-GB" smtClean="0"/>
              <a:t>1</a:t>
            </a:fld>
            <a:endParaRPr lang="en-GB"/>
          </a:p>
        </p:txBody>
      </p:sp>
    </p:spTree>
    <p:extLst>
      <p:ext uri="{BB962C8B-B14F-4D97-AF65-F5344CB8AC3E}">
        <p14:creationId xmlns:p14="http://schemas.microsoft.com/office/powerpoint/2010/main" val="3368026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if the site hasn’t been built yet but a permit is in place? Or Isn’t operating at the moment? We expect there are very few sites in this situation. </a:t>
            </a:r>
          </a:p>
          <a:p>
            <a:endParaRPr lang="en-GB" dirty="0"/>
          </a:p>
          <a:p>
            <a:r>
              <a:rPr lang="en-GB" dirty="0"/>
              <a:t>There are various options depending on the individual circumstances. Where existing sites are mothballed we are likely to carry out a review. If the site has not yet been constructed it is likely that it will be viewed as a new site unless construction is so far along that these are not possible. </a:t>
            </a:r>
          </a:p>
        </p:txBody>
      </p:sp>
      <p:sp>
        <p:nvSpPr>
          <p:cNvPr id="4" name="Slide Number Placeholder 3"/>
          <p:cNvSpPr>
            <a:spLocks noGrp="1"/>
          </p:cNvSpPr>
          <p:nvPr>
            <p:ph type="sldNum" sz="quarter" idx="5"/>
          </p:nvPr>
        </p:nvSpPr>
        <p:spPr/>
        <p:txBody>
          <a:bodyPr/>
          <a:lstStyle/>
          <a:p>
            <a:fld id="{04771326-8EB1-4016-BFE9-8C6C2ADDD2E1}" type="slidenum">
              <a:rPr lang="en-GB" smtClean="0"/>
              <a:t>10</a:t>
            </a:fld>
            <a:endParaRPr lang="en-GB"/>
          </a:p>
        </p:txBody>
      </p:sp>
    </p:spTree>
    <p:extLst>
      <p:ext uri="{BB962C8B-B14F-4D97-AF65-F5344CB8AC3E}">
        <p14:creationId xmlns:p14="http://schemas.microsoft.com/office/powerpoint/2010/main" val="1117280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SEPA has prepared an interpretational guidance document to help in the review process. Hopefully it clarifies key issues and provides further detail on what information is necessary to demonstrate compliance. </a:t>
            </a:r>
          </a:p>
          <a:p>
            <a:endParaRPr lang="en-GB"/>
          </a:p>
          <a:p>
            <a:r>
              <a:rPr lang="en-GB"/>
              <a:t>We circulated it to a few key trade bodies in August and are very grateful for their feedback. It is very much a living document and may be updated if necessary. We will also develop a FAQ section on the website if this becomes necessary.</a:t>
            </a:r>
          </a:p>
        </p:txBody>
      </p:sp>
      <p:sp>
        <p:nvSpPr>
          <p:cNvPr id="4" name="Slide Number Placeholder 3"/>
          <p:cNvSpPr>
            <a:spLocks noGrp="1"/>
          </p:cNvSpPr>
          <p:nvPr>
            <p:ph type="sldNum" sz="quarter" idx="5"/>
          </p:nvPr>
        </p:nvSpPr>
        <p:spPr/>
        <p:txBody>
          <a:bodyPr/>
          <a:lstStyle/>
          <a:p>
            <a:fld id="{04771326-8EB1-4016-BFE9-8C6C2ADDD2E1}" type="slidenum">
              <a:rPr lang="en-GB" smtClean="0"/>
              <a:t>11</a:t>
            </a:fld>
            <a:endParaRPr lang="en-GB"/>
          </a:p>
        </p:txBody>
      </p:sp>
    </p:spTree>
    <p:extLst>
      <p:ext uri="{BB962C8B-B14F-4D97-AF65-F5344CB8AC3E}">
        <p14:creationId xmlns:p14="http://schemas.microsoft.com/office/powerpoint/2010/main" val="1017695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SEPA was part of both the UK shadow group and the delegation to Europe to take part in the review process. We continue to work with other regulators to ensure consistency where possible but there may be minor differences in the way we assign ELVs or implement thermal treatment efficiency. </a:t>
            </a:r>
          </a:p>
          <a:p>
            <a:endParaRPr lang="en-GB" dirty="0">
              <a:cs typeface="Calibri"/>
            </a:endParaRPr>
          </a:p>
          <a:p>
            <a:r>
              <a:rPr lang="en-GB" dirty="0">
                <a:cs typeface="Calibri"/>
              </a:rPr>
              <a:t>Although wording and layout of permits will vary between regulators, they should all have the same basic requirements at the core.</a:t>
            </a:r>
          </a:p>
          <a:p>
            <a:endParaRPr lang="en-GB" dirty="0">
              <a:cs typeface="Calibri"/>
            </a:endParaRPr>
          </a:p>
          <a:p>
            <a:r>
              <a:rPr lang="en-GB" dirty="0">
                <a:cs typeface="Calibri"/>
              </a:rPr>
              <a:t>You must remember that even if it’s not mentioned in the permit, you still have to meet BAT. It is a condition of having a permit that you comply with BAT.</a:t>
            </a:r>
            <a:endParaRPr lang="en-GB" dirty="0"/>
          </a:p>
        </p:txBody>
      </p:sp>
      <p:sp>
        <p:nvSpPr>
          <p:cNvPr id="4" name="Slide Number Placeholder 3"/>
          <p:cNvSpPr>
            <a:spLocks noGrp="1"/>
          </p:cNvSpPr>
          <p:nvPr>
            <p:ph type="sldNum" sz="quarter" idx="5"/>
          </p:nvPr>
        </p:nvSpPr>
        <p:spPr/>
        <p:txBody>
          <a:bodyPr/>
          <a:lstStyle/>
          <a:p>
            <a:fld id="{04771326-8EB1-4016-BFE9-8C6C2ADDD2E1}" type="slidenum">
              <a:rPr lang="en-GB" smtClean="0"/>
              <a:t>12</a:t>
            </a:fld>
            <a:endParaRPr lang="en-GB"/>
          </a:p>
        </p:txBody>
      </p:sp>
    </p:spTree>
    <p:extLst>
      <p:ext uri="{BB962C8B-B14F-4D97-AF65-F5344CB8AC3E}">
        <p14:creationId xmlns:p14="http://schemas.microsoft.com/office/powerpoint/2010/main" val="151291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After reviewing the spreadsheet information and the current permit we may need to add conditions to implement specific conclusions. </a:t>
            </a:r>
          </a:p>
          <a:p>
            <a:endParaRPr lang="en-GB" dirty="0">
              <a:cs typeface="Calibri"/>
            </a:endParaRPr>
          </a:p>
          <a:p>
            <a:r>
              <a:rPr lang="en-GB" dirty="0">
                <a:cs typeface="Calibri"/>
              </a:rPr>
              <a:t>We are working on new permit templates and these are likely to be based on recent permits. </a:t>
            </a:r>
            <a:endParaRPr lang="en-GB" dirty="0"/>
          </a:p>
        </p:txBody>
      </p:sp>
      <p:sp>
        <p:nvSpPr>
          <p:cNvPr id="4" name="Slide Number Placeholder 3"/>
          <p:cNvSpPr>
            <a:spLocks noGrp="1"/>
          </p:cNvSpPr>
          <p:nvPr>
            <p:ph type="sldNum" sz="quarter" idx="5"/>
          </p:nvPr>
        </p:nvSpPr>
        <p:spPr/>
        <p:txBody>
          <a:bodyPr/>
          <a:lstStyle/>
          <a:p>
            <a:fld id="{04771326-8EB1-4016-BFE9-8C6C2ADDD2E1}" type="slidenum">
              <a:rPr lang="en-GB" smtClean="0"/>
              <a:t>13</a:t>
            </a:fld>
            <a:endParaRPr lang="en-GB"/>
          </a:p>
        </p:txBody>
      </p:sp>
    </p:spTree>
    <p:extLst>
      <p:ext uri="{BB962C8B-B14F-4D97-AF65-F5344CB8AC3E}">
        <p14:creationId xmlns:p14="http://schemas.microsoft.com/office/powerpoint/2010/main" val="3778989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won’t be able to go into specific issues on specific sites- these should be e-mailed to us and we will get back to you. </a:t>
            </a:r>
            <a:endParaRPr lang="en-GB" dirty="0">
              <a:cs typeface="Calibri"/>
            </a:endParaRPr>
          </a:p>
        </p:txBody>
      </p:sp>
      <p:sp>
        <p:nvSpPr>
          <p:cNvPr id="4" name="Slide Number Placeholder 3"/>
          <p:cNvSpPr>
            <a:spLocks noGrp="1"/>
          </p:cNvSpPr>
          <p:nvPr>
            <p:ph type="sldNum" sz="quarter" idx="5"/>
          </p:nvPr>
        </p:nvSpPr>
        <p:spPr/>
        <p:txBody>
          <a:bodyPr/>
          <a:lstStyle/>
          <a:p>
            <a:fld id="{04771326-8EB1-4016-BFE9-8C6C2ADDD2E1}" type="slidenum">
              <a:rPr lang="en-GB" smtClean="0"/>
              <a:t>14</a:t>
            </a:fld>
            <a:endParaRPr lang="en-GB"/>
          </a:p>
        </p:txBody>
      </p:sp>
    </p:spTree>
    <p:extLst>
      <p:ext uri="{BB962C8B-B14F-4D97-AF65-F5344CB8AC3E}">
        <p14:creationId xmlns:p14="http://schemas.microsoft.com/office/powerpoint/2010/main" val="3463786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771326-8EB1-4016-BFE9-8C6C2ADDD2E1}" type="slidenum">
              <a:rPr lang="en-GB" smtClean="0"/>
              <a:t>15</a:t>
            </a:fld>
            <a:endParaRPr lang="en-GB"/>
          </a:p>
        </p:txBody>
      </p:sp>
    </p:spTree>
    <p:extLst>
      <p:ext uri="{BB962C8B-B14F-4D97-AF65-F5344CB8AC3E}">
        <p14:creationId xmlns:p14="http://schemas.microsoft.com/office/powerpoint/2010/main" val="856517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the agenda for the session. We will make the presentation available on our website. </a:t>
            </a:r>
          </a:p>
          <a:p>
            <a:endParaRPr lang="en-GB" dirty="0"/>
          </a:p>
          <a:p>
            <a:r>
              <a:rPr lang="en-GB" dirty="0"/>
              <a:t>This presentation is quite high level and generic. The purpose is to give you an overview of the </a:t>
            </a:r>
            <a:r>
              <a:rPr lang="en-GB" dirty="0" err="1"/>
              <a:t>BRef</a:t>
            </a:r>
            <a:r>
              <a:rPr lang="en-GB" dirty="0"/>
              <a:t> and the review process. Due to commercial confidentiality we can’t go into detail about specific site circumstances. </a:t>
            </a:r>
            <a:endParaRPr lang="en-US" dirty="0"/>
          </a:p>
          <a:p>
            <a:endParaRPr lang="en-GB" dirty="0"/>
          </a:p>
          <a:p>
            <a:r>
              <a:rPr lang="en-GB" dirty="0"/>
              <a:t>We will save questions until the end. Either put them in the chat as we go, if you think you might forget about it, or at the end if you want to wait and see if it is answered. We will also have a short "hands up" session if there is time. </a:t>
            </a:r>
            <a:endParaRPr lang="en-GB" dirty="0">
              <a:cs typeface="Calibri"/>
            </a:endParaRPr>
          </a:p>
        </p:txBody>
      </p:sp>
      <p:sp>
        <p:nvSpPr>
          <p:cNvPr id="4" name="Slide Number Placeholder 3"/>
          <p:cNvSpPr>
            <a:spLocks noGrp="1"/>
          </p:cNvSpPr>
          <p:nvPr>
            <p:ph type="sldNum" sz="quarter" idx="5"/>
          </p:nvPr>
        </p:nvSpPr>
        <p:spPr/>
        <p:txBody>
          <a:bodyPr/>
          <a:lstStyle/>
          <a:p>
            <a:fld id="{04771326-8EB1-4016-BFE9-8C6C2ADDD2E1}" type="slidenum">
              <a:rPr lang="en-GB" smtClean="0"/>
              <a:t>2</a:t>
            </a:fld>
            <a:endParaRPr lang="en-GB"/>
          </a:p>
        </p:txBody>
      </p:sp>
    </p:spTree>
    <p:extLst>
      <p:ext uri="{BB962C8B-B14F-4D97-AF65-F5344CB8AC3E}">
        <p14:creationId xmlns:p14="http://schemas.microsoft.com/office/powerpoint/2010/main" val="1718311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Waste Treatment </a:t>
            </a:r>
            <a:r>
              <a:rPr lang="en-GB" dirty="0" err="1"/>
              <a:t>BRef</a:t>
            </a:r>
            <a:r>
              <a:rPr lang="en-GB" dirty="0"/>
              <a:t> covers a wide range of waste activities under specific sections of the pollution prevention and control regulations, namely 5.3 (hazardous waste treatment), 5.4 (non-hazardous waste treatment including biological treatment and metal shredding), 5.6 (temporary storage of hazardous waste) and 5.7 (independently operated waste water treatment). </a:t>
            </a:r>
          </a:p>
          <a:p>
            <a:endParaRPr lang="en-GB" dirty="0"/>
          </a:p>
          <a:p>
            <a:r>
              <a:rPr lang="en-GB" dirty="0"/>
              <a:t>The process started way back in 2013 with the formation of an EU Technical working group which brought together representatives from government, trade bodies and NGOs across all European Member States. There was also a shadow UK working group to feed into these discussions. The process started with the nomination of reference plants- those which are considered to be the best in terms of environmental performance- and then data gathering to establish a baseline across Europe. </a:t>
            </a:r>
            <a:endParaRPr lang="en-GB" dirty="0">
              <a:cs typeface="Calibri"/>
            </a:endParaRPr>
          </a:p>
          <a:p>
            <a:endParaRPr lang="en-GB" dirty="0"/>
          </a:p>
          <a:p>
            <a:r>
              <a:rPr lang="en-GB" dirty="0"/>
              <a:t>The output was a Best Available Techniques Reference Document (</a:t>
            </a:r>
            <a:r>
              <a:rPr lang="en-GB" dirty="0" err="1"/>
              <a:t>BRef</a:t>
            </a:r>
            <a:r>
              <a:rPr lang="en-GB" dirty="0"/>
              <a:t>) which describes the processes and technologies along with data on all aspects of plant operation and performance in use across Europe. It has a set of BAT conclusions which are standards which must be met, covering process design, management and performance. It also contains BAT </a:t>
            </a:r>
            <a:r>
              <a:rPr lang="en-GB" dirty="0" err="1"/>
              <a:t>AELs</a:t>
            </a:r>
            <a:r>
              <a:rPr lang="en-GB" dirty="0"/>
              <a:t>- associated emission levels- which form the basis for emission limit values which apply through permit conditions. </a:t>
            </a:r>
          </a:p>
          <a:p>
            <a:endParaRPr lang="en-GB" dirty="0"/>
          </a:p>
          <a:p>
            <a:r>
              <a:rPr lang="en-GB" dirty="0"/>
              <a:t>But why are we complying with a European requirement if we have left Europe? Principally because the Waste Treatment </a:t>
            </a:r>
            <a:r>
              <a:rPr lang="en-GB" dirty="0" err="1"/>
              <a:t>BRef</a:t>
            </a:r>
            <a:r>
              <a:rPr lang="en-GB" dirty="0"/>
              <a:t> was agreed and published in 2018 it will be implemented as part of the exit agreement. Future </a:t>
            </a:r>
            <a:r>
              <a:rPr lang="en-GB" dirty="0" err="1"/>
              <a:t>BRefs</a:t>
            </a:r>
            <a:r>
              <a:rPr lang="en-GB" dirty="0"/>
              <a:t> may be done differently and there is a UK group working on how BAT will be developed across the UK. </a:t>
            </a:r>
          </a:p>
        </p:txBody>
      </p:sp>
      <p:sp>
        <p:nvSpPr>
          <p:cNvPr id="4" name="Slide Number Placeholder 3"/>
          <p:cNvSpPr>
            <a:spLocks noGrp="1"/>
          </p:cNvSpPr>
          <p:nvPr>
            <p:ph type="sldNum" sz="quarter" idx="5"/>
          </p:nvPr>
        </p:nvSpPr>
        <p:spPr/>
        <p:txBody>
          <a:bodyPr/>
          <a:lstStyle/>
          <a:p>
            <a:fld id="{04771326-8EB1-4016-BFE9-8C6C2ADDD2E1}" type="slidenum">
              <a:rPr lang="en-GB" smtClean="0"/>
              <a:t>3</a:t>
            </a:fld>
            <a:endParaRPr lang="en-GB"/>
          </a:p>
        </p:txBody>
      </p:sp>
    </p:spTree>
    <p:extLst>
      <p:ext uri="{BB962C8B-B14F-4D97-AF65-F5344CB8AC3E}">
        <p14:creationId xmlns:p14="http://schemas.microsoft.com/office/powerpoint/2010/main" val="1859832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So, the revised </a:t>
            </a:r>
            <a:r>
              <a:rPr lang="en-GB" b="0" dirty="0" err="1"/>
              <a:t>BRef</a:t>
            </a:r>
            <a:r>
              <a:rPr lang="en-GB" b="0" dirty="0"/>
              <a:t>  was published in August 2018. New plants or significant variations from that date must comply immediately but existing sites have four years to comply. </a:t>
            </a:r>
          </a:p>
          <a:p>
            <a:endParaRPr lang="en-GB" b="0" dirty="0"/>
          </a:p>
          <a:p>
            <a:r>
              <a:rPr lang="en-GB" b="0" dirty="0"/>
              <a:t>The conclusions contain numerical emission levels as well as more narrative conditions</a:t>
            </a:r>
            <a:r>
              <a:rPr lang="en-GB" dirty="0"/>
              <a:t>. Although emission levels are expressed as a range, this is often to account for different abatement technologies or different processes. When we set </a:t>
            </a:r>
            <a:r>
              <a:rPr lang="en-GB" dirty="0" err="1"/>
              <a:t>AELs</a:t>
            </a:r>
            <a:r>
              <a:rPr lang="en-GB" dirty="0"/>
              <a:t> we consider what optimum performance of the plant is using the technology required taking into account other factors such as distance to sensitive receptors. So for some it may be towards the bottom of the range and for some it may be nearer the top.</a:t>
            </a:r>
            <a:endParaRPr lang="en-GB" dirty="0">
              <a:cs typeface="Calibri"/>
            </a:endParaRPr>
          </a:p>
          <a:p>
            <a:endParaRPr lang="en-GB" dirty="0">
              <a:cs typeface="Calibri"/>
            </a:endParaRPr>
          </a:p>
          <a:p>
            <a:r>
              <a:rPr lang="en-GB" dirty="0"/>
              <a:t>Narrative conclusions are also included such</a:t>
            </a:r>
            <a:r>
              <a:rPr lang="en-GB" b="0" dirty="0"/>
              <a:t> as the requirement to have an environmental management system or to manage elements of the process. In some cases there will be a variety of techniques that may be used to achieve the outcome.</a:t>
            </a:r>
            <a:r>
              <a:rPr lang="en-GB" dirty="0"/>
              <a:t> </a:t>
            </a:r>
            <a:endParaRPr lang="en-GB" dirty="0">
              <a:cs typeface="Calibri"/>
            </a:endParaRPr>
          </a:p>
          <a:p>
            <a:endParaRPr lang="en-GB" dirty="0">
              <a:cs typeface="Calibri"/>
            </a:endParaRPr>
          </a:p>
        </p:txBody>
      </p:sp>
      <p:sp>
        <p:nvSpPr>
          <p:cNvPr id="4" name="Slide Number Placeholder 3"/>
          <p:cNvSpPr>
            <a:spLocks noGrp="1"/>
          </p:cNvSpPr>
          <p:nvPr>
            <p:ph type="sldNum" sz="quarter" idx="5"/>
          </p:nvPr>
        </p:nvSpPr>
        <p:spPr/>
        <p:txBody>
          <a:bodyPr/>
          <a:lstStyle/>
          <a:p>
            <a:fld id="{04771326-8EB1-4016-BFE9-8C6C2ADDD2E1}" type="slidenum">
              <a:rPr lang="en-GB" smtClean="0"/>
              <a:t>4</a:t>
            </a:fld>
            <a:endParaRPr lang="en-GB"/>
          </a:p>
        </p:txBody>
      </p:sp>
    </p:spTree>
    <p:extLst>
      <p:ext uri="{BB962C8B-B14F-4D97-AF65-F5344CB8AC3E}">
        <p14:creationId xmlns:p14="http://schemas.microsoft.com/office/powerpoint/2010/main" val="2145391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a:solidFill>
                  <a:srgbClr val="001114"/>
                </a:solidFill>
                <a:effectLst/>
                <a:latin typeface="Open Sans"/>
                <a:ea typeface="Open Sans"/>
                <a:cs typeface="Open Sans"/>
              </a:rPr>
              <a:t>The original WT </a:t>
            </a:r>
            <a:r>
              <a:rPr lang="en-GB" b="0" i="0" err="1">
                <a:solidFill>
                  <a:srgbClr val="001114"/>
                </a:solidFill>
                <a:effectLst/>
                <a:latin typeface="Open Sans"/>
                <a:ea typeface="Open Sans"/>
                <a:cs typeface="Open Sans"/>
              </a:rPr>
              <a:t>BRef</a:t>
            </a:r>
            <a:r>
              <a:rPr lang="en-GB" b="0" i="0">
                <a:solidFill>
                  <a:srgbClr val="001114"/>
                </a:solidFill>
                <a:effectLst/>
                <a:latin typeface="Open Sans"/>
                <a:ea typeface="Open Sans"/>
                <a:cs typeface="Open Sans"/>
              </a:rPr>
              <a:t> was published in 2008 and didn’t cover </a:t>
            </a:r>
            <a:r>
              <a:rPr lang="en-GB">
                <a:solidFill>
                  <a:srgbClr val="001114"/>
                </a:solidFill>
                <a:latin typeface="Open Sans"/>
                <a:ea typeface="Open Sans"/>
                <a:cs typeface="Open Sans"/>
              </a:rPr>
              <a:t>biological treatment or metal shredding </a:t>
            </a:r>
            <a:r>
              <a:rPr lang="en-GB" b="0" i="0">
                <a:solidFill>
                  <a:srgbClr val="001114"/>
                </a:solidFill>
                <a:effectLst/>
                <a:latin typeface="Open Sans"/>
                <a:ea typeface="Open Sans"/>
                <a:cs typeface="Open Sans"/>
              </a:rPr>
              <a:t>specifically since they were new activities through the 2012 Regs.</a:t>
            </a:r>
            <a:r>
              <a:rPr lang="en-GB">
                <a:solidFill>
                  <a:srgbClr val="001114"/>
                </a:solidFill>
                <a:latin typeface="Open Sans"/>
                <a:ea typeface="Open Sans"/>
                <a:cs typeface="Open Sans"/>
              </a:rPr>
              <a:t> </a:t>
            </a:r>
            <a:endParaRPr lang="en-GB" b="0" i="0">
              <a:solidFill>
                <a:srgbClr val="001114"/>
              </a:solidFill>
              <a:effectLst/>
              <a:latin typeface="Open Sans" panose="020B0606030504020204" pitchFamily="34" charset="0"/>
              <a:ea typeface="Open Sans"/>
              <a:cs typeface="Open Sans"/>
            </a:endParaRPr>
          </a:p>
          <a:p>
            <a:endParaRPr lang="en-GB" b="0" i="0">
              <a:solidFill>
                <a:srgbClr val="001114"/>
              </a:solidFill>
              <a:effectLst/>
              <a:latin typeface="Open Sans" panose="020B0606030504020204" pitchFamily="34" charset="0"/>
            </a:endParaRPr>
          </a:p>
          <a:p>
            <a:r>
              <a:rPr lang="en-GB" b="0" i="0">
                <a:solidFill>
                  <a:srgbClr val="001114"/>
                </a:solidFill>
                <a:effectLst/>
                <a:latin typeface="Open Sans"/>
                <a:ea typeface="Open Sans"/>
                <a:cs typeface="Open Sans"/>
              </a:rPr>
              <a:t>This includes introducing BAT-AELs for emissions to water and to air</a:t>
            </a:r>
            <a:r>
              <a:rPr lang="en-GB">
                <a:solidFill>
                  <a:srgbClr val="001114"/>
                </a:solidFill>
                <a:latin typeface="Open Sans"/>
                <a:ea typeface="Open Sans"/>
                <a:cs typeface="Open Sans"/>
              </a:rPr>
              <a:t> for these activities</a:t>
            </a:r>
            <a:r>
              <a:rPr lang="en-GB" b="0" i="0">
                <a:solidFill>
                  <a:srgbClr val="001114"/>
                </a:solidFill>
                <a:effectLst/>
                <a:latin typeface="Open Sans"/>
                <a:ea typeface="Open Sans"/>
                <a:cs typeface="Open Sans"/>
              </a:rPr>
              <a:t>.</a:t>
            </a:r>
          </a:p>
          <a:p>
            <a:endParaRPr lang="en-GB" b="0" i="0">
              <a:solidFill>
                <a:srgbClr val="001114"/>
              </a:solidFill>
              <a:effectLst/>
              <a:latin typeface="Open Sans" panose="020B0606030504020204" pitchFamily="34" charset="0"/>
            </a:endParaRPr>
          </a:p>
          <a:p>
            <a:r>
              <a:rPr lang="en-GB">
                <a:solidFill>
                  <a:srgbClr val="001114"/>
                </a:solidFill>
                <a:latin typeface="Open Sans"/>
                <a:ea typeface="Open Sans"/>
                <a:cs typeface="Open Sans"/>
              </a:rPr>
              <a:t>Also some BAT </a:t>
            </a:r>
            <a:r>
              <a:rPr lang="en-GB" b="0" i="0">
                <a:solidFill>
                  <a:srgbClr val="001114"/>
                </a:solidFill>
                <a:effectLst/>
                <a:latin typeface="Open Sans"/>
                <a:ea typeface="Open Sans"/>
                <a:cs typeface="Open Sans"/>
              </a:rPr>
              <a:t>AELs have been changed or added for some existing activities. This may not require any action if the new limits are already being achieved but should be addressed through the gap analysis.</a:t>
            </a:r>
            <a:r>
              <a:rPr lang="en-GB">
                <a:solidFill>
                  <a:srgbClr val="001114"/>
                </a:solidFill>
                <a:latin typeface="Open Sans"/>
                <a:ea typeface="Open Sans"/>
                <a:cs typeface="Open Sans"/>
              </a:rPr>
              <a:t> </a:t>
            </a:r>
            <a:endParaRPr lang="en-GB" b="0" i="0">
              <a:solidFill>
                <a:srgbClr val="001114"/>
              </a:solidFill>
              <a:effectLst/>
              <a:latin typeface="Open Sans" panose="020B0606030504020204" pitchFamily="34" charset="0"/>
              <a:ea typeface="Open Sans"/>
              <a:cs typeface="Open Sans"/>
            </a:endParaRPr>
          </a:p>
          <a:p>
            <a:endParaRPr lang="en-GB" b="0" i="0">
              <a:solidFill>
                <a:srgbClr val="001114"/>
              </a:solidFill>
              <a:effectLst/>
              <a:latin typeface="Open Sans" panose="020B0606030504020204" pitchFamily="34" charset="0"/>
            </a:endParaRPr>
          </a:p>
        </p:txBody>
      </p:sp>
      <p:sp>
        <p:nvSpPr>
          <p:cNvPr id="4" name="Slide Number Placeholder 3"/>
          <p:cNvSpPr>
            <a:spLocks noGrp="1"/>
          </p:cNvSpPr>
          <p:nvPr>
            <p:ph type="sldNum" sz="quarter" idx="5"/>
          </p:nvPr>
        </p:nvSpPr>
        <p:spPr/>
        <p:txBody>
          <a:bodyPr/>
          <a:lstStyle/>
          <a:p>
            <a:fld id="{04771326-8EB1-4016-BFE9-8C6C2ADDD2E1}" type="slidenum">
              <a:rPr lang="en-GB" smtClean="0"/>
              <a:t>5</a:t>
            </a:fld>
            <a:endParaRPr lang="en-GB"/>
          </a:p>
        </p:txBody>
      </p:sp>
    </p:spTree>
    <p:extLst>
      <p:ext uri="{BB962C8B-B14F-4D97-AF65-F5344CB8AC3E}">
        <p14:creationId xmlns:p14="http://schemas.microsoft.com/office/powerpoint/2010/main" val="1140216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BAT 3 introduces the requirement to have an inventory of waste water and waste gas streams as part of the environmental management system. The theory is that identification of relevant waste water/waste gas streams is a prerequisite for efficient waste water/waste gas management and for the reduction of emissions by technical and management measures. </a:t>
            </a:r>
          </a:p>
          <a:p>
            <a:endParaRPr lang="en-GB" dirty="0"/>
          </a:p>
          <a:p>
            <a:r>
              <a:rPr lang="en-GB" dirty="0"/>
              <a:t>The level of detail and nature of the inventory will generally be related to the nature, scale and complexity of the installation, and the range of environmental impacts it may have (determined also by the type and amount of wastes processed). </a:t>
            </a:r>
          </a:p>
          <a:p>
            <a:endParaRPr lang="en-GB" dirty="0"/>
          </a:p>
          <a:p>
            <a:r>
              <a:rPr lang="en-GB" dirty="0"/>
              <a:t>Characteristics of waste treatment process and waste inputs:</a:t>
            </a:r>
          </a:p>
          <a:p>
            <a:pPr marL="171450" indent="-171450">
              <a:buFontTx/>
              <a:buChar char="-"/>
            </a:pPr>
            <a:r>
              <a:rPr lang="en-GB" dirty="0"/>
              <a:t>Process flow showing sources of emissions</a:t>
            </a:r>
          </a:p>
          <a:p>
            <a:pPr marL="171450" indent="-171450">
              <a:buFontTx/>
              <a:buChar char="-"/>
            </a:pPr>
            <a:r>
              <a:rPr lang="en-GB" dirty="0"/>
              <a:t>Treatment at source</a:t>
            </a:r>
          </a:p>
          <a:p>
            <a:pPr marL="0" indent="0">
              <a:buFontTx/>
              <a:buNone/>
            </a:pPr>
            <a:endParaRPr lang="en-GB" dirty="0"/>
          </a:p>
          <a:p>
            <a:pPr marL="0" indent="0">
              <a:buFontTx/>
              <a:buNone/>
            </a:pPr>
            <a:r>
              <a:rPr lang="en-GB" dirty="0"/>
              <a:t>Waste water characteristics:</a:t>
            </a:r>
          </a:p>
          <a:p>
            <a:pPr marL="171450" indent="-171450">
              <a:buFontTx/>
              <a:buChar char="-"/>
            </a:pPr>
            <a:r>
              <a:rPr lang="en-GB" dirty="0"/>
              <a:t>Average values and variability of flow and temperature</a:t>
            </a:r>
          </a:p>
          <a:p>
            <a:pPr marL="171450" indent="-171450">
              <a:buFontTx/>
              <a:buChar char="-"/>
            </a:pPr>
            <a:r>
              <a:rPr lang="en-GB" dirty="0"/>
              <a:t>Average concentration and load values of relevant substances and their variability, e.g. COD, TOC, nitrogen species, Phosphorus, metals, priority substances, micropollutants</a:t>
            </a:r>
          </a:p>
          <a:p>
            <a:pPr marL="0" indent="0">
              <a:buFontTx/>
              <a:buNone/>
            </a:pPr>
            <a:endParaRPr lang="en-GB" dirty="0"/>
          </a:p>
          <a:p>
            <a:pPr marL="0" indent="0">
              <a:buFontTx/>
              <a:buNone/>
            </a:pPr>
            <a:r>
              <a:rPr lang="en-GB" dirty="0"/>
              <a:t>Waste gas characteristics</a:t>
            </a:r>
          </a:p>
          <a:p>
            <a:pPr marL="171450" indent="-171450">
              <a:buFontTx/>
              <a:buChar char="-"/>
            </a:pPr>
            <a:r>
              <a:rPr lang="en-GB" dirty="0"/>
              <a:t>Average values and variability of flow and temperature</a:t>
            </a:r>
          </a:p>
          <a:p>
            <a:pPr marL="171450" indent="-171450">
              <a:buFontTx/>
              <a:buChar char="-"/>
            </a:pPr>
            <a:r>
              <a:rPr lang="en-GB" dirty="0"/>
              <a:t>Average concentration and load values of relevant substances and their variability, e.g. organic compounds, </a:t>
            </a:r>
            <a:r>
              <a:rPr lang="en-GB" dirty="0" err="1"/>
              <a:t>POPs</a:t>
            </a:r>
            <a:r>
              <a:rPr lang="en-GB" dirty="0"/>
              <a:t>, bioaerosols</a:t>
            </a:r>
          </a:p>
          <a:p>
            <a:pPr marL="171450" indent="-171450">
              <a:buFontTx/>
              <a:buChar char="-"/>
            </a:pPr>
            <a:r>
              <a:rPr lang="en-GB" dirty="0"/>
              <a:t>Presence of other substances that may affect the waste gas treatment system or plant safety, e.g. ammonia concentration in inflow to a biofilter, dust, vapour, oxygen</a:t>
            </a:r>
          </a:p>
          <a:p>
            <a:pPr marL="171450" indent="-171450">
              <a:buFontTx/>
              <a:buChar char="-"/>
            </a:pPr>
            <a:endParaRPr lang="en-GB" dirty="0"/>
          </a:p>
          <a:p>
            <a:pPr marL="0" indent="0">
              <a:buFontTx/>
              <a:buNone/>
            </a:pPr>
            <a:r>
              <a:rPr lang="en-GB" dirty="0"/>
              <a:t>For some parameters, such as cyanide and metals, monitoring is required only if the substance is identified in the inventory. This is to ensure plants don’t have to test for things that aren’t there. </a:t>
            </a:r>
          </a:p>
        </p:txBody>
      </p:sp>
      <p:sp>
        <p:nvSpPr>
          <p:cNvPr id="4" name="Slide Number Placeholder 3"/>
          <p:cNvSpPr>
            <a:spLocks noGrp="1"/>
          </p:cNvSpPr>
          <p:nvPr>
            <p:ph type="sldNum" sz="quarter" idx="5"/>
          </p:nvPr>
        </p:nvSpPr>
        <p:spPr/>
        <p:txBody>
          <a:bodyPr/>
          <a:lstStyle/>
          <a:p>
            <a:fld id="{04771326-8EB1-4016-BFE9-8C6C2ADDD2E1}" type="slidenum">
              <a:rPr lang="en-GB" smtClean="0"/>
              <a:t>6</a:t>
            </a:fld>
            <a:endParaRPr lang="en-GB"/>
          </a:p>
        </p:txBody>
      </p:sp>
    </p:spTree>
    <p:extLst>
      <p:ext uri="{BB962C8B-B14F-4D97-AF65-F5344CB8AC3E}">
        <p14:creationId xmlns:p14="http://schemas.microsoft.com/office/powerpoint/2010/main" val="1388356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process of carrying out the review, starting from the information notice and ending up with a reviewed permit.</a:t>
            </a:r>
          </a:p>
          <a:p>
            <a:endParaRPr lang="en-GB" dirty="0"/>
          </a:p>
          <a:p>
            <a:r>
              <a:rPr lang="en-GB" dirty="0"/>
              <a:t>You will all have received a notice with a spreadsheet to use to record performance against each relevant  BAT conclusion. The level of detail needed will depend very much on the complexity of the waste treatment process carried out on site. </a:t>
            </a:r>
          </a:p>
          <a:p>
            <a:endParaRPr lang="en-GB" dirty="0">
              <a:cs typeface="Calibri"/>
            </a:endParaRPr>
          </a:p>
          <a:p>
            <a:r>
              <a:rPr lang="en-GB" dirty="0"/>
              <a:t>These must be returned to SEPA by 4</a:t>
            </a:r>
            <a:r>
              <a:rPr lang="en-GB" baseline="30000" dirty="0"/>
              <a:t>th</a:t>
            </a:r>
            <a:r>
              <a:rPr lang="en-GB" dirty="0"/>
              <a:t> December. Obviously if the work is completed, we’d be happy to receive it before this date.  To meet a deadline agreed with the Scottish Government, we are working to tight timescales.  Given the volume of permits to be reviewed we are unable to offer extensions.  The eight-week window should allow sufficient time to provide a full and comprehensive response. You don’t have to be in full compliance by the 4</a:t>
            </a:r>
            <a:r>
              <a:rPr lang="en-GB" baseline="30000" dirty="0"/>
              <a:t>th</a:t>
            </a:r>
            <a:r>
              <a:rPr lang="en-GB" dirty="0"/>
              <a:t> December- just tell us how your site compares against each conclusion. If you don’t have the information, please tell us this as well. If there is additional support that we can provide to help you meet the deadline, please get in touch via the </a:t>
            </a:r>
            <a:r>
              <a:rPr lang="en-GB" dirty="0" err="1"/>
              <a:t>BREF</a:t>
            </a:r>
            <a:r>
              <a:rPr lang="en-GB" dirty="0"/>
              <a:t> e-mail address. </a:t>
            </a:r>
          </a:p>
          <a:p>
            <a:endParaRPr lang="en-GB" dirty="0"/>
          </a:p>
          <a:p>
            <a:r>
              <a:rPr lang="en-GB" dirty="0"/>
              <a:t>In a very few cases the review won’t result in any changes to the permit but for most, there will need to be a variation issued. Depending on the amount of change, this could be only a couple of conditions. Some sites will see a consolidated permit which will include historical variations. Due to the tight timescales, we accept that sites may not be in full compliance by the end of March so it is likely that there are upgrade conditions included. The timescale for these will depend on the scale of the action needed. </a:t>
            </a:r>
          </a:p>
          <a:p>
            <a:endParaRPr lang="en-GB" dirty="0"/>
          </a:p>
          <a:p>
            <a:r>
              <a:rPr lang="en-GB" dirty="0"/>
              <a:t>It is intended that site operators will have the opportunity to see the draft permit before it is issued. In order to do this we need detailed information and evidence supporting each relevant conclusion as early as possible. </a:t>
            </a:r>
            <a:endParaRPr lang="en-GB" dirty="0">
              <a:cs typeface="Calibri"/>
            </a:endParaRPr>
          </a:p>
          <a:p>
            <a:endParaRPr lang="en-GB" dirty="0"/>
          </a:p>
          <a:p>
            <a:r>
              <a:rPr lang="en-GB" dirty="0"/>
              <a:t>If you think that the conclusion should not apply to you, or that you need a derogation from an emission limit, please contact us as early as you can. Derogations are complex to process and are only really used as a last resort and can be granted only if on-site operations are considered BAT.  In many cases derogations are only a temporary measure which last as long as necessary to allow the operator to make the necessary upgrades to their installation and bring emissions to within the BAT-</a:t>
            </a:r>
            <a:r>
              <a:rPr lang="en-GB" dirty="0" err="1"/>
              <a:t>AEL</a:t>
            </a:r>
            <a:r>
              <a:rPr lang="en-GB" dirty="0"/>
              <a:t> range. Further guidance is available on our website- look for IED-TG-44. </a:t>
            </a:r>
            <a:endParaRPr lang="en-GB" dirty="0">
              <a:cs typeface="Calibri"/>
            </a:endParaRPr>
          </a:p>
          <a:p>
            <a:endParaRPr lang="en-GB" dirty="0"/>
          </a:p>
          <a:p>
            <a:r>
              <a:rPr lang="en-GB" dirty="0"/>
              <a:t>As with all variations, operators have a right to appeal conditions.</a:t>
            </a:r>
            <a:endParaRPr lang="en-GB" dirty="0">
              <a:cs typeface="Calibri"/>
            </a:endParaRPr>
          </a:p>
          <a:p>
            <a:endParaRPr lang="en-GB" dirty="0"/>
          </a:p>
        </p:txBody>
      </p:sp>
      <p:sp>
        <p:nvSpPr>
          <p:cNvPr id="4" name="Slide Number Placeholder 3"/>
          <p:cNvSpPr>
            <a:spLocks noGrp="1"/>
          </p:cNvSpPr>
          <p:nvPr>
            <p:ph type="sldNum" sz="quarter" idx="5"/>
          </p:nvPr>
        </p:nvSpPr>
        <p:spPr/>
        <p:txBody>
          <a:bodyPr/>
          <a:lstStyle/>
          <a:p>
            <a:fld id="{04771326-8EB1-4016-BFE9-8C6C2ADDD2E1}" type="slidenum">
              <a:rPr lang="en-GB" smtClean="0"/>
              <a:t>7</a:t>
            </a:fld>
            <a:endParaRPr lang="en-GB"/>
          </a:p>
        </p:txBody>
      </p:sp>
    </p:spTree>
    <p:extLst>
      <p:ext uri="{BB962C8B-B14F-4D97-AF65-F5344CB8AC3E}">
        <p14:creationId xmlns:p14="http://schemas.microsoft.com/office/powerpoint/2010/main" val="3915076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looking for detailed information on performance against each conclusion. The more detailed information we get and the earlier we get it, the easier the review will be and it’s less likely we need to bother you more than necessary. </a:t>
            </a:r>
          </a:p>
          <a:p>
            <a:endParaRPr lang="en-GB" dirty="0"/>
          </a:p>
          <a:p>
            <a:r>
              <a:rPr lang="en-GB" dirty="0"/>
              <a:t>Due to our cyber attack, we don’t have access to a lot of electronic information that was previously submitted. It is also likely that the person doing the review isn’t the normal SEPA officer and they don’t have access to paper files or works from a different office. Information may have been updated since it was originally submitted, such as recent monitoring results or an updated management plan. If there is information to demonstrate compliance please send it in, even if you have sent it already. </a:t>
            </a:r>
            <a:endParaRPr lang="en-GB" dirty="0">
              <a:cs typeface="Calibri"/>
            </a:endParaRPr>
          </a:p>
          <a:p>
            <a:endParaRPr lang="en-GB" dirty="0"/>
          </a:p>
          <a:p>
            <a:r>
              <a:rPr lang="en-GB" dirty="0"/>
              <a:t>We have systems in place to manage large files, and sensitive or commercial information will be handled according to our policy. </a:t>
            </a:r>
            <a:endParaRPr lang="en-GB" dirty="0">
              <a:cs typeface="Calibri"/>
            </a:endParaRPr>
          </a:p>
          <a:p>
            <a:endParaRPr lang="en-GB" dirty="0"/>
          </a:p>
          <a:p>
            <a:endParaRPr lang="en-GB" dirty="0"/>
          </a:p>
        </p:txBody>
      </p:sp>
      <p:sp>
        <p:nvSpPr>
          <p:cNvPr id="4" name="Slide Number Placeholder 3"/>
          <p:cNvSpPr>
            <a:spLocks noGrp="1"/>
          </p:cNvSpPr>
          <p:nvPr>
            <p:ph type="sldNum" sz="quarter" idx="5"/>
          </p:nvPr>
        </p:nvSpPr>
        <p:spPr/>
        <p:txBody>
          <a:bodyPr/>
          <a:lstStyle/>
          <a:p>
            <a:fld id="{04771326-8EB1-4016-BFE9-8C6C2ADDD2E1}" type="slidenum">
              <a:rPr lang="en-GB" smtClean="0"/>
              <a:t>8</a:t>
            </a:fld>
            <a:endParaRPr lang="en-GB"/>
          </a:p>
        </p:txBody>
      </p:sp>
    </p:spTree>
    <p:extLst>
      <p:ext uri="{BB962C8B-B14F-4D97-AF65-F5344CB8AC3E}">
        <p14:creationId xmlns:p14="http://schemas.microsoft.com/office/powerpoint/2010/main" val="144096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Guidance:</a:t>
            </a:r>
          </a:p>
          <a:p>
            <a:pPr marL="171450" indent="-171450">
              <a:buFontTx/>
              <a:buChar char="-"/>
            </a:pPr>
            <a:r>
              <a:rPr lang="en-GB" dirty="0"/>
              <a:t>Links to documents</a:t>
            </a:r>
          </a:p>
          <a:p>
            <a:pPr marL="171450" indent="-171450">
              <a:buFontTx/>
              <a:buChar char="-"/>
            </a:pPr>
            <a:r>
              <a:rPr lang="en-GB" dirty="0"/>
              <a:t>What is covered and what isn’t</a:t>
            </a:r>
          </a:p>
          <a:p>
            <a:pPr marL="171450" indent="-171450">
              <a:buFontTx/>
              <a:buChar char="-"/>
            </a:pPr>
            <a:r>
              <a:rPr lang="en-GB" dirty="0"/>
              <a:t>What parts to complete</a:t>
            </a:r>
          </a:p>
          <a:p>
            <a:pPr marL="0" indent="0">
              <a:buFontTx/>
              <a:buNone/>
            </a:pPr>
            <a:endParaRPr lang="en-GB" dirty="0"/>
          </a:p>
          <a:p>
            <a:pPr marL="0" indent="0">
              <a:buFontTx/>
              <a:buNone/>
            </a:pPr>
            <a:r>
              <a:rPr lang="en-GB" dirty="0"/>
              <a:t>General site info:</a:t>
            </a:r>
          </a:p>
          <a:p>
            <a:pPr marL="171450" indent="-171450">
              <a:buFontTx/>
              <a:buChar char="-"/>
            </a:pPr>
            <a:r>
              <a:rPr lang="en-GB" dirty="0"/>
              <a:t>Main activity from drop-down: these numbers relate to the 2012 activities. If you have a 2000 permit, you will need to pick the relevant one from the list.</a:t>
            </a:r>
          </a:p>
          <a:p>
            <a:pPr marL="171450" indent="-171450">
              <a:buFontTx/>
              <a:buChar char="-"/>
            </a:pPr>
            <a:r>
              <a:rPr lang="en-GB" dirty="0"/>
              <a:t>Specific process is how the </a:t>
            </a:r>
            <a:r>
              <a:rPr lang="en-GB" dirty="0" err="1"/>
              <a:t>BRef</a:t>
            </a:r>
            <a:r>
              <a:rPr lang="en-GB" dirty="0"/>
              <a:t> groups the activities. You may carry out more than one of these. </a:t>
            </a:r>
          </a:p>
          <a:p>
            <a:pPr marL="171450" indent="-171450">
              <a:buFontTx/>
              <a:buChar char="-"/>
            </a:pPr>
            <a:r>
              <a:rPr lang="en-GB" dirty="0"/>
              <a:t>Also indicate if you discharge to sewer. This flags up that you need to complete the tabs for BAT 20</a:t>
            </a:r>
          </a:p>
          <a:p>
            <a:pPr marL="171450" indent="-171450">
              <a:buFontTx/>
              <a:buChar char="-"/>
            </a:pPr>
            <a:endParaRPr lang="en-GB" dirty="0"/>
          </a:p>
          <a:p>
            <a:pPr marL="0" indent="0">
              <a:buFontTx/>
              <a:buNone/>
            </a:pPr>
            <a:r>
              <a:rPr lang="en-GB" dirty="0"/>
              <a:t>Main conclusions</a:t>
            </a:r>
          </a:p>
          <a:p>
            <a:pPr marL="171450" indent="-171450">
              <a:buFontTx/>
              <a:buChar char="-"/>
            </a:pPr>
            <a:r>
              <a:rPr lang="en-GB" dirty="0"/>
              <a:t>Work your way down the list selecting the appropriate responses</a:t>
            </a:r>
          </a:p>
          <a:p>
            <a:pPr marL="171450" indent="-171450">
              <a:buFontTx/>
              <a:buChar char="-"/>
            </a:pPr>
            <a:r>
              <a:rPr lang="en-GB" dirty="0"/>
              <a:t>Once you have filled in the relevant rows the box should change from red to green.</a:t>
            </a:r>
          </a:p>
          <a:p>
            <a:pPr marL="171450" indent="-171450">
              <a:buFontTx/>
              <a:buChar char="-"/>
            </a:pPr>
            <a:endParaRPr lang="en-GB" dirty="0"/>
          </a:p>
          <a:p>
            <a:pPr marL="171450" indent="-171450">
              <a:buFontTx/>
              <a:buChar char="-"/>
            </a:pPr>
            <a:r>
              <a:rPr lang="en-GB" dirty="0" err="1"/>
              <a:t>BATs</a:t>
            </a:r>
            <a:r>
              <a:rPr lang="en-GB" dirty="0"/>
              <a:t> 7 and 8: these are about how often you monitor emissions to water and air and what to monitor for. Some of the parameters are only required where they are identified in the water or air stream. </a:t>
            </a:r>
          </a:p>
          <a:p>
            <a:pPr marL="171450" indent="-171450">
              <a:buFontTx/>
              <a:buChar char="-"/>
            </a:pPr>
            <a:endParaRPr lang="en-GB" dirty="0"/>
          </a:p>
          <a:p>
            <a:pPr marL="171450" indent="-171450">
              <a:buFontTx/>
              <a:buChar char="-"/>
            </a:pPr>
            <a:r>
              <a:rPr lang="en-GB" dirty="0" err="1"/>
              <a:t>BATs</a:t>
            </a:r>
            <a:r>
              <a:rPr lang="en-GB" dirty="0"/>
              <a:t> 20 and 21: these are for water discharges, one for discharges directly to a watercourse and one for discharges to sewer. Again some of these only apply where they are present in the water discharge.</a:t>
            </a:r>
          </a:p>
          <a:p>
            <a:pPr marL="171450" indent="-171450">
              <a:buFontTx/>
              <a:buChar char="-"/>
            </a:pPr>
            <a:endParaRPr lang="en-GB" dirty="0"/>
          </a:p>
          <a:p>
            <a:pPr marL="171450" indent="-171450">
              <a:buFontTx/>
              <a:buChar char="-"/>
            </a:pPr>
            <a:r>
              <a:rPr lang="en-GB" dirty="0"/>
              <a:t>The final tab is concerned with the site conditions and baseline report. It your site was permitted after 2013 then it is likely that this was done and you need to dig it out, check it is still relevant and sent it in. If you don’t have a site condition report then say so. You will need to do one but it is likely to be part of an upgrade condition. Section 2 is concerned with the use of hazardous substances on site. This isn’t just hazardous wastes but includes chemicals used at any stage in the process, including cleaning and it includes fuels if used on site. What we are looking for is whether any of these could have got into the soil or groundwater. </a:t>
            </a:r>
          </a:p>
          <a:p>
            <a:pPr marL="171450" indent="-171450">
              <a:buFontTx/>
              <a:buChar char="-"/>
            </a:pPr>
            <a:endParaRPr lang="en-GB" dirty="0"/>
          </a:p>
          <a:p>
            <a:pPr marL="171450" indent="-171450">
              <a:buFontTx/>
              <a:buChar char="-"/>
            </a:pPr>
            <a:r>
              <a:rPr lang="en-GB" dirty="0"/>
              <a:t>The final box will record whether your reports are adequate and need no further action, whether a new report will be submitted as part of the analysis, or whether more time is needed. </a:t>
            </a:r>
          </a:p>
        </p:txBody>
      </p:sp>
      <p:sp>
        <p:nvSpPr>
          <p:cNvPr id="4" name="Slide Number Placeholder 3"/>
          <p:cNvSpPr>
            <a:spLocks noGrp="1"/>
          </p:cNvSpPr>
          <p:nvPr>
            <p:ph type="sldNum" sz="quarter" idx="5"/>
          </p:nvPr>
        </p:nvSpPr>
        <p:spPr/>
        <p:txBody>
          <a:bodyPr/>
          <a:lstStyle/>
          <a:p>
            <a:fld id="{04771326-8EB1-4016-BFE9-8C6C2ADDD2E1}" type="slidenum">
              <a:rPr lang="en-GB" smtClean="0"/>
              <a:t>9</a:t>
            </a:fld>
            <a:endParaRPr lang="en-GB"/>
          </a:p>
        </p:txBody>
      </p:sp>
    </p:spTree>
    <p:extLst>
      <p:ext uri="{BB962C8B-B14F-4D97-AF65-F5344CB8AC3E}">
        <p14:creationId xmlns:p14="http://schemas.microsoft.com/office/powerpoint/2010/main" val="159708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60921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C21E41F-2514-7248-A468-C8B1FCDDC74C}"/>
              </a:ext>
            </a:extLst>
          </p:cNvPr>
          <p:cNvPicPr>
            <a:picLocks noChangeAspect="1"/>
          </p:cNvPicPr>
          <p:nvPr userDrawn="1"/>
        </p:nvPicPr>
        <p:blipFill rotWithShape="1">
          <a:blip r:embed="rId3"/>
          <a:srcRect l="8769" t="93067" r="8337"/>
          <a:stretch/>
        </p:blipFill>
        <p:spPr>
          <a:xfrm>
            <a:off x="-33453" y="4716966"/>
            <a:ext cx="9222059" cy="426534"/>
          </a:xfrm>
          <a:prstGeom prst="rect">
            <a:avLst/>
          </a:prstGeom>
        </p:spPr>
      </p:pic>
      <p:pic>
        <p:nvPicPr>
          <p:cNvPr id="8" name="Picture 7">
            <a:extLst>
              <a:ext uri="{FF2B5EF4-FFF2-40B4-BE49-F238E27FC236}">
                <a16:creationId xmlns:a16="http://schemas.microsoft.com/office/drawing/2014/main" id="{9E8240A8-943C-B949-BFB9-B98C807A66DE}"/>
              </a:ext>
            </a:extLst>
          </p:cNvPr>
          <p:cNvPicPr>
            <a:picLocks noChangeAspect="1"/>
          </p:cNvPicPr>
          <p:nvPr userDrawn="1"/>
        </p:nvPicPr>
        <p:blipFill rotWithShape="1">
          <a:blip r:embed="rId4"/>
          <a:srcRect l="75488" t="2005" r="7805" b="75664"/>
          <a:stretch/>
        </p:blipFill>
        <p:spPr>
          <a:xfrm>
            <a:off x="7952745" y="22449"/>
            <a:ext cx="948867" cy="872229"/>
          </a:xfrm>
          <a:prstGeom prst="rect">
            <a:avLst/>
          </a:prstGeom>
        </p:spPr>
      </p:pic>
      <p:cxnSp>
        <p:nvCxnSpPr>
          <p:cNvPr id="9" name="Straight Connector 8">
            <a:extLst>
              <a:ext uri="{FF2B5EF4-FFF2-40B4-BE49-F238E27FC236}">
                <a16:creationId xmlns:a16="http://schemas.microsoft.com/office/drawing/2014/main" id="{C728E07E-FBC3-8C4F-AF1E-C4396235E4AB}"/>
              </a:ext>
            </a:extLst>
          </p:cNvPr>
          <p:cNvCxnSpPr>
            <a:cxnSpLocks/>
          </p:cNvCxnSpPr>
          <p:nvPr userDrawn="1"/>
        </p:nvCxnSpPr>
        <p:spPr>
          <a:xfrm>
            <a:off x="299736" y="906108"/>
            <a:ext cx="8551076"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MSIPCMContentMarking" descr="{&quot;HashCode&quot;:-128820049,&quot;Placement&quot;:&quot;Header&quot;,&quot;Top&quot;:0.0,&quot;Left&quot;:331.105438,&quot;SlideWidth&quot;:720,&quot;SlideHeight&quot;:405}">
            <a:extLst>
              <a:ext uri="{FF2B5EF4-FFF2-40B4-BE49-F238E27FC236}">
                <a16:creationId xmlns:a16="http://schemas.microsoft.com/office/drawing/2014/main" id="{DE5D8152-859A-5A9A-8D3F-F2F169DF902D}"/>
              </a:ext>
            </a:extLst>
          </p:cNvPr>
          <p:cNvSpPr txBox="1"/>
          <p:nvPr userDrawn="1"/>
        </p:nvSpPr>
        <p:spPr>
          <a:xfrm>
            <a:off x="4205039" y="0"/>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FF"/>
                </a:solidFill>
                <a:latin typeface="Calibri" panose="020F0502020204030204" pitchFamily="34" charset="0"/>
              </a:rPr>
              <a:t>OFFICIAL</a:t>
            </a:r>
          </a:p>
        </p:txBody>
      </p:sp>
      <p:sp>
        <p:nvSpPr>
          <p:cNvPr id="3" name="MSIPCMContentMarking" descr="{&quot;HashCode&quot;:-104682480,&quot;Placement&quot;:&quot;Footer&quot;,&quot;Top&quot;:384.343,&quot;Left&quot;:331.105438,&quot;SlideWidth&quot;:720,&quot;SlideHeight&quot;:405}">
            <a:extLst>
              <a:ext uri="{FF2B5EF4-FFF2-40B4-BE49-F238E27FC236}">
                <a16:creationId xmlns:a16="http://schemas.microsoft.com/office/drawing/2014/main" id="{8CC5A415-E33D-4230-1C87-02C0AF025677}"/>
              </a:ext>
            </a:extLst>
          </p:cNvPr>
          <p:cNvSpPr txBox="1"/>
          <p:nvPr userDrawn="1"/>
        </p:nvSpPr>
        <p:spPr>
          <a:xfrm>
            <a:off x="4205039" y="4881156"/>
            <a:ext cx="733923"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0000FF"/>
                </a:solidFill>
                <a:latin typeface="Calibri" panose="020F0502020204030204" pitchFamily="34" charset="0"/>
              </a:rPr>
              <a:t>OFFICIAL</a:t>
            </a:r>
          </a:p>
        </p:txBody>
      </p:sp>
    </p:spTree>
    <p:extLst>
      <p:ext uri="{BB962C8B-B14F-4D97-AF65-F5344CB8AC3E}">
        <p14:creationId xmlns:p14="http://schemas.microsoft.com/office/powerpoint/2010/main" val="2406708334"/>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sepa.org.uk/regulations/pollution-prevention-and-control/best-available-techniques-bat-reference-documents-brefs/waste-treatment-best-available-techniques-bat/"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4F368C0-2532-EA4A-883C-5386D012CA82}"/>
              </a:ext>
            </a:extLst>
          </p:cNvPr>
          <p:cNvSpPr/>
          <p:nvPr/>
        </p:nvSpPr>
        <p:spPr>
          <a:xfrm>
            <a:off x="-24114" y="216263"/>
            <a:ext cx="9144000" cy="5144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B8C0365-5A13-B44C-99EC-6FF14BB113E3}"/>
              </a:ext>
            </a:extLst>
          </p:cNvPr>
          <p:cNvSpPr txBox="1"/>
          <p:nvPr/>
        </p:nvSpPr>
        <p:spPr>
          <a:xfrm>
            <a:off x="-10026" y="216263"/>
            <a:ext cx="5042812" cy="4118390"/>
          </a:xfrm>
          <a:prstGeom prst="rect">
            <a:avLst/>
          </a:prstGeom>
          <a:solidFill>
            <a:srgbClr val="004B6A">
              <a:alpha val="80000"/>
            </a:srgbClr>
          </a:solidFill>
        </p:spPr>
        <p:txBody>
          <a:bodyPr wrap="square" lIns="180000" tIns="180000" rIns="180000" bIns="180000" rtlCol="0" anchor="t">
            <a:spAutoFit/>
          </a:bodyPr>
          <a:lstStyle/>
          <a:p>
            <a:pPr>
              <a:spcAft>
                <a:spcPts val="1200"/>
              </a:spcAft>
            </a:pPr>
            <a:r>
              <a:rPr lang="en-US" sz="2800" b="1" dirty="0">
                <a:solidFill>
                  <a:schemeClr val="bg1"/>
                </a:solidFill>
                <a:latin typeface="Arial"/>
                <a:cs typeface="Arial"/>
              </a:rPr>
              <a:t>Waste Treatment BAT Conclusions Permit Reviews</a:t>
            </a:r>
            <a:endParaRPr lang="en-US" sz="2000" b="1" dirty="0">
              <a:solidFill>
                <a:schemeClr val="bg1"/>
              </a:solidFill>
              <a:latin typeface="Arial"/>
              <a:cs typeface="Arial"/>
            </a:endParaRPr>
          </a:p>
          <a:p>
            <a:pPr>
              <a:spcAft>
                <a:spcPts val="1200"/>
              </a:spcAft>
            </a:pPr>
            <a:endParaRPr lang="en-US" b="1" dirty="0">
              <a:solidFill>
                <a:schemeClr val="bg1"/>
              </a:solidFill>
              <a:latin typeface="Arial"/>
              <a:cs typeface="Arial"/>
            </a:endParaRPr>
          </a:p>
          <a:p>
            <a:pPr>
              <a:spcAft>
                <a:spcPts val="1200"/>
              </a:spcAft>
            </a:pPr>
            <a:endParaRPr lang="en-US" b="1" dirty="0">
              <a:solidFill>
                <a:schemeClr val="bg1"/>
              </a:solidFill>
              <a:latin typeface="Arial"/>
              <a:cs typeface="Arial"/>
            </a:endParaRPr>
          </a:p>
          <a:p>
            <a:pPr>
              <a:spcAft>
                <a:spcPts val="1200"/>
              </a:spcAft>
            </a:pPr>
            <a:r>
              <a:rPr lang="en-US" b="1" dirty="0">
                <a:solidFill>
                  <a:srgbClr val="FF0000"/>
                </a:solidFill>
                <a:latin typeface="Arial"/>
                <a:cs typeface="Arial"/>
              </a:rPr>
              <a:t>PLEASE ENSURE YOU ARE ON MUTE!</a:t>
            </a:r>
          </a:p>
          <a:p>
            <a:pPr>
              <a:spcAft>
                <a:spcPts val="1200"/>
              </a:spcAft>
            </a:pPr>
            <a:endParaRPr lang="en-US" sz="2800" b="1" dirty="0">
              <a:solidFill>
                <a:schemeClr val="bg1"/>
              </a:solidFill>
              <a:latin typeface="Arial"/>
              <a:cs typeface="Arial"/>
            </a:endParaRPr>
          </a:p>
          <a:p>
            <a:pPr>
              <a:spcAft>
                <a:spcPts val="1200"/>
              </a:spcAft>
            </a:pPr>
            <a:endParaRPr lang="en-US" sz="2800" b="1" dirty="0">
              <a:solidFill>
                <a:schemeClr val="bg1"/>
              </a:solidFill>
              <a:latin typeface="Arial"/>
              <a:cs typeface="Arial"/>
            </a:endParaRPr>
          </a:p>
        </p:txBody>
      </p:sp>
      <p:sp>
        <p:nvSpPr>
          <p:cNvPr id="6" name="TextBox 5">
            <a:extLst>
              <a:ext uri="{FF2B5EF4-FFF2-40B4-BE49-F238E27FC236}">
                <a16:creationId xmlns:a16="http://schemas.microsoft.com/office/drawing/2014/main" id="{656E2B03-2C36-0644-8F37-97E5E6E749AC}"/>
              </a:ext>
            </a:extLst>
          </p:cNvPr>
          <p:cNvSpPr txBox="1"/>
          <p:nvPr/>
        </p:nvSpPr>
        <p:spPr>
          <a:xfrm>
            <a:off x="-42134" y="1977402"/>
            <a:ext cx="5074920" cy="594348"/>
          </a:xfrm>
          <a:prstGeom prst="rect">
            <a:avLst/>
          </a:prstGeom>
          <a:solidFill>
            <a:srgbClr val="68A84D">
              <a:alpha val="80000"/>
            </a:srgbClr>
          </a:solidFill>
        </p:spPr>
        <p:txBody>
          <a:bodyPr wrap="square" lIns="180000" tIns="180000" rIns="180000" bIns="180000" rtlCol="0" anchor="t">
            <a:spAutoFit/>
          </a:bodyPr>
          <a:lstStyle/>
          <a:p>
            <a:r>
              <a:rPr lang="en-US" sz="1500">
                <a:solidFill>
                  <a:schemeClr val="bg1"/>
                </a:solidFill>
                <a:latin typeface="Arial"/>
                <a:cs typeface="Arial"/>
              </a:rPr>
              <a:t>SEPA Oct/Nov 2022</a:t>
            </a:r>
            <a:endParaRPr lang="en-US" sz="1500">
              <a:solidFill>
                <a:schemeClr val="bg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A4EFB2D9-B850-E249-A5EE-391F609955F7}"/>
              </a:ext>
            </a:extLst>
          </p:cNvPr>
          <p:cNvPicPr>
            <a:picLocks noChangeAspect="1"/>
          </p:cNvPicPr>
          <p:nvPr/>
        </p:nvPicPr>
        <p:blipFill>
          <a:blip r:embed="rId3"/>
          <a:stretch>
            <a:fillRect/>
          </a:stretch>
        </p:blipFill>
        <p:spPr>
          <a:xfrm>
            <a:off x="7909560" y="106532"/>
            <a:ext cx="1034350" cy="948154"/>
          </a:xfrm>
          <a:prstGeom prst="rect">
            <a:avLst/>
          </a:prstGeom>
        </p:spPr>
      </p:pic>
    </p:spTree>
    <p:extLst>
      <p:ext uri="{BB962C8B-B14F-4D97-AF65-F5344CB8AC3E}">
        <p14:creationId xmlns:p14="http://schemas.microsoft.com/office/powerpoint/2010/main" val="3980433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CA383-2EA3-644D-95DC-01DDDBEAC135}"/>
              </a:ext>
            </a:extLst>
          </p:cNvPr>
          <p:cNvSpPr txBox="1"/>
          <p:nvPr/>
        </p:nvSpPr>
        <p:spPr>
          <a:xfrm>
            <a:off x="389919" y="105628"/>
            <a:ext cx="7605011" cy="830997"/>
          </a:xfrm>
          <a:prstGeom prst="rect">
            <a:avLst/>
          </a:prstGeom>
          <a:noFill/>
        </p:spPr>
        <p:txBody>
          <a:bodyPr wrap="square" lIns="91440" tIns="45720" rIns="91440" bIns="45720" rtlCol="0" anchor="t">
            <a:spAutoFit/>
          </a:bodyPr>
          <a:lstStyle/>
          <a:p>
            <a:r>
              <a:rPr lang="en-US" sz="2400" b="1" dirty="0">
                <a:solidFill>
                  <a:srgbClr val="68A84D"/>
                </a:solidFill>
                <a:latin typeface="Arial"/>
                <a:cs typeface="Arial"/>
              </a:rPr>
              <a:t>3. How permit reviews will work </a:t>
            </a:r>
          </a:p>
          <a:p>
            <a:r>
              <a:rPr lang="en-US" sz="2400" b="1" dirty="0">
                <a:solidFill>
                  <a:srgbClr val="68A84D"/>
                </a:solidFill>
                <a:latin typeface="Arial"/>
                <a:cs typeface="Arial"/>
              </a:rPr>
              <a:t>c</a:t>
            </a:r>
            <a:r>
              <a:rPr lang="en-US" sz="2000" b="1" dirty="0">
                <a:solidFill>
                  <a:srgbClr val="68A84D"/>
                </a:solidFill>
                <a:latin typeface="Arial"/>
                <a:cs typeface="Arial"/>
              </a:rPr>
              <a:t>) Unconstructed or mothballed sites</a:t>
            </a:r>
            <a:endParaRPr lang="en-GB" sz="2000" dirty="0">
              <a:solidFill>
                <a:srgbClr val="000000"/>
              </a:solidFill>
              <a:latin typeface="Calibri" panose="020F0502020204030204"/>
              <a:cs typeface="Calibri" panose="020F0502020204030204"/>
            </a:endParaRPr>
          </a:p>
        </p:txBody>
      </p:sp>
      <p:sp>
        <p:nvSpPr>
          <p:cNvPr id="3" name="TextBox 2">
            <a:extLst>
              <a:ext uri="{FF2B5EF4-FFF2-40B4-BE49-F238E27FC236}">
                <a16:creationId xmlns:a16="http://schemas.microsoft.com/office/drawing/2014/main" id="{9D19AC40-A291-6480-B761-E2B987866119}"/>
              </a:ext>
            </a:extLst>
          </p:cNvPr>
          <p:cNvSpPr txBox="1"/>
          <p:nvPr/>
        </p:nvSpPr>
        <p:spPr>
          <a:xfrm>
            <a:off x="387811" y="1100617"/>
            <a:ext cx="7911218"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GB">
                <a:solidFill>
                  <a:srgbClr val="0070C0"/>
                </a:solidFill>
                <a:latin typeface="Arial"/>
                <a:ea typeface="+mn-lt"/>
                <a:cs typeface="Arial"/>
              </a:rPr>
              <a:t>Options are:</a:t>
            </a:r>
            <a:endParaRPr lang="en-GB">
              <a:solidFill>
                <a:srgbClr val="000000"/>
              </a:solidFill>
              <a:latin typeface="Calibri" panose="020F0502020204030204"/>
              <a:ea typeface="+mn-lt"/>
              <a:cs typeface="Calibri" panose="020F0502020204030204"/>
            </a:endParaRPr>
          </a:p>
          <a:p>
            <a:pPr lvl="1"/>
            <a:r>
              <a:rPr lang="en-GB">
                <a:solidFill>
                  <a:srgbClr val="0070C0"/>
                </a:solidFill>
                <a:latin typeface="Arial"/>
                <a:ea typeface="+mn-lt"/>
                <a:cs typeface="Arial"/>
              </a:rPr>
              <a:t>1. Full Permit Review (default where Notice response received)</a:t>
            </a:r>
            <a:endParaRPr lang="en-GB">
              <a:solidFill>
                <a:srgbClr val="000000"/>
              </a:solidFill>
              <a:latin typeface="Calibri" panose="020F0502020204030204"/>
              <a:ea typeface="+mn-lt"/>
              <a:cs typeface="Calibri" panose="020F0502020204030204"/>
            </a:endParaRPr>
          </a:p>
          <a:p>
            <a:pPr lvl="1"/>
            <a:r>
              <a:rPr lang="en-GB">
                <a:solidFill>
                  <a:srgbClr val="0070C0"/>
                </a:solidFill>
                <a:latin typeface="Arial"/>
                <a:ea typeface="+mn-lt"/>
                <a:cs typeface="Arial"/>
              </a:rPr>
              <a:t>2. Permit Surrender (requires an application)</a:t>
            </a:r>
            <a:endParaRPr lang="en-GB">
              <a:ea typeface="+mn-lt"/>
              <a:cs typeface="+mn-lt"/>
            </a:endParaRPr>
          </a:p>
          <a:p>
            <a:pPr lvl="1"/>
            <a:r>
              <a:rPr lang="en-GB">
                <a:solidFill>
                  <a:srgbClr val="0070C0"/>
                </a:solidFill>
                <a:latin typeface="Arial"/>
                <a:ea typeface="+mn-lt"/>
                <a:cs typeface="Arial"/>
              </a:rPr>
              <a:t>3. Vary to include pre-operational condition preventing operation until compliance with BATCs and BAT-</a:t>
            </a:r>
            <a:r>
              <a:rPr lang="en-GB" err="1">
                <a:solidFill>
                  <a:srgbClr val="0070C0"/>
                </a:solidFill>
                <a:latin typeface="Arial"/>
                <a:ea typeface="+mn-lt"/>
                <a:cs typeface="Arial"/>
              </a:rPr>
              <a:t>AELs</a:t>
            </a:r>
            <a:r>
              <a:rPr lang="en-GB">
                <a:solidFill>
                  <a:srgbClr val="0070C0"/>
                </a:solidFill>
                <a:latin typeface="Arial"/>
                <a:ea typeface="+mn-lt"/>
                <a:cs typeface="Arial"/>
              </a:rPr>
              <a:t> demonstrated</a:t>
            </a:r>
          </a:p>
          <a:p>
            <a:pPr lvl="1"/>
            <a:endParaRPr lang="en-GB">
              <a:solidFill>
                <a:srgbClr val="0070C0"/>
              </a:solidFill>
              <a:latin typeface="Arial"/>
              <a:ea typeface="+mn-lt"/>
              <a:cs typeface="Arial"/>
            </a:endParaRPr>
          </a:p>
          <a:p>
            <a:pPr marL="285750" indent="-285750">
              <a:buFont typeface="Arial"/>
              <a:buChar char="•"/>
            </a:pPr>
            <a:r>
              <a:rPr lang="en-GB">
                <a:solidFill>
                  <a:srgbClr val="0070C0"/>
                </a:solidFill>
                <a:latin typeface="Arial"/>
                <a:ea typeface="+mn-lt"/>
                <a:cs typeface="Arial"/>
              </a:rPr>
              <a:t>Mothballed/ permanently closed sites – ELVs based on BAT-AELs (existing sites)</a:t>
            </a:r>
          </a:p>
          <a:p>
            <a:pPr marL="285750" indent="-285750">
              <a:buFont typeface="Arial"/>
              <a:buChar char="•"/>
            </a:pPr>
            <a:endParaRPr lang="en-GB">
              <a:solidFill>
                <a:srgbClr val="0070C0"/>
              </a:solidFill>
              <a:latin typeface="Calibri"/>
              <a:ea typeface="+mn-lt"/>
              <a:cs typeface="Calibri"/>
            </a:endParaRPr>
          </a:p>
          <a:p>
            <a:pPr marL="285750" indent="-285750">
              <a:buFont typeface="Arial"/>
              <a:buChar char="•"/>
            </a:pPr>
            <a:r>
              <a:rPr lang="en-GB">
                <a:solidFill>
                  <a:srgbClr val="0070C0"/>
                </a:solidFill>
                <a:latin typeface="Arial"/>
                <a:ea typeface="+mn-lt"/>
                <a:cs typeface="Arial"/>
              </a:rPr>
              <a:t>Sites which are not yet constructed – ELVs based on New Plant ELVs unless unreasonable e.g. EPC contract signed / final design reached</a:t>
            </a:r>
          </a:p>
          <a:p>
            <a:endParaRPr lang="en-GB">
              <a:solidFill>
                <a:srgbClr val="0070C0"/>
              </a:solidFill>
              <a:latin typeface="Arial"/>
              <a:ea typeface="+mn-lt"/>
              <a:cs typeface="Arial"/>
            </a:endParaRPr>
          </a:p>
          <a:p>
            <a:pPr marL="285750" indent="-285750">
              <a:buFont typeface="Arial"/>
              <a:buChar char="•"/>
            </a:pPr>
            <a:r>
              <a:rPr lang="en-GB">
                <a:solidFill>
                  <a:srgbClr val="0070C0"/>
                </a:solidFill>
                <a:latin typeface="Arial"/>
                <a:ea typeface="+mn-lt"/>
                <a:cs typeface="Arial"/>
              </a:rPr>
              <a:t>Relevant operators should state their intentions re Options 1-3</a:t>
            </a:r>
            <a:endParaRPr lang="en-GB">
              <a:solidFill>
                <a:srgbClr val="0070C0"/>
              </a:solidFill>
              <a:latin typeface="Arial"/>
              <a:cs typeface="Arial"/>
            </a:endParaRPr>
          </a:p>
          <a:p>
            <a:pPr marL="285750" indent="-285750">
              <a:buFont typeface="Arial" panose="020B0604020202020204" pitchFamily="34" charset="0"/>
              <a:buChar char="•"/>
            </a:pPr>
            <a:endParaRPr lang="en-GB">
              <a:solidFill>
                <a:srgbClr val="0070C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64146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CA383-2EA3-644D-95DC-01DDDBEAC135}"/>
              </a:ext>
            </a:extLst>
          </p:cNvPr>
          <p:cNvSpPr txBox="1"/>
          <p:nvPr/>
        </p:nvSpPr>
        <p:spPr>
          <a:xfrm>
            <a:off x="389920" y="168692"/>
            <a:ext cx="7475538" cy="769441"/>
          </a:xfrm>
          <a:prstGeom prst="rect">
            <a:avLst/>
          </a:prstGeom>
          <a:noFill/>
        </p:spPr>
        <p:txBody>
          <a:bodyPr wrap="square" lIns="91440" tIns="45720" rIns="91440" bIns="45720" rtlCol="0" anchor="t">
            <a:spAutoFit/>
          </a:bodyPr>
          <a:lstStyle/>
          <a:p>
            <a:r>
              <a:rPr lang="en-US" sz="2400" b="1" dirty="0">
                <a:solidFill>
                  <a:srgbClr val="68A84D"/>
                </a:solidFill>
                <a:latin typeface="Arial"/>
                <a:cs typeface="Arial"/>
              </a:rPr>
              <a:t>3. How permit reviews will work </a:t>
            </a:r>
          </a:p>
          <a:p>
            <a:r>
              <a:rPr lang="en-US" sz="2000" b="1" dirty="0">
                <a:solidFill>
                  <a:srgbClr val="68A84D"/>
                </a:solidFill>
                <a:latin typeface="Arial"/>
                <a:cs typeface="Arial"/>
              </a:rPr>
              <a:t>d) SEPA WT </a:t>
            </a:r>
            <a:r>
              <a:rPr lang="en-US" sz="2000" b="1" dirty="0" err="1">
                <a:solidFill>
                  <a:srgbClr val="68A84D"/>
                </a:solidFill>
                <a:latin typeface="Arial"/>
                <a:cs typeface="Arial"/>
              </a:rPr>
              <a:t>BATC</a:t>
            </a:r>
            <a:r>
              <a:rPr lang="en-US" sz="2000" b="1" dirty="0">
                <a:solidFill>
                  <a:srgbClr val="68A84D"/>
                </a:solidFill>
                <a:latin typeface="Arial"/>
                <a:cs typeface="Arial"/>
              </a:rPr>
              <a:t> Interpretation Document</a:t>
            </a:r>
            <a:endParaRPr lang="en-GB" sz="2000" dirty="0">
              <a:solidFill>
                <a:srgbClr val="000000"/>
              </a:solidFill>
              <a:latin typeface="Calibri" panose="020F0502020204030204"/>
              <a:cs typeface="Calibri" panose="020F0502020204030204"/>
            </a:endParaRPr>
          </a:p>
        </p:txBody>
      </p:sp>
      <p:sp>
        <p:nvSpPr>
          <p:cNvPr id="3" name="TextBox 2">
            <a:extLst>
              <a:ext uri="{FF2B5EF4-FFF2-40B4-BE49-F238E27FC236}">
                <a16:creationId xmlns:a16="http://schemas.microsoft.com/office/drawing/2014/main" id="{9D19AC40-A291-6480-B761-E2B987866119}"/>
              </a:ext>
            </a:extLst>
          </p:cNvPr>
          <p:cNvSpPr txBox="1"/>
          <p:nvPr/>
        </p:nvSpPr>
        <p:spPr>
          <a:xfrm>
            <a:off x="387811" y="1100617"/>
            <a:ext cx="7911218"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GB">
                <a:solidFill>
                  <a:srgbClr val="0070C0"/>
                </a:solidFill>
                <a:latin typeface="Arial"/>
                <a:ea typeface="+mn-lt"/>
                <a:cs typeface="Arial"/>
              </a:rPr>
              <a:t>Clarifies the position of SEPA where there is flexibility in implementation or further detail is required</a:t>
            </a:r>
          </a:p>
          <a:p>
            <a:pPr marL="285750" indent="-285750">
              <a:buFont typeface="Arial,Sans-Serif"/>
              <a:buChar char="•"/>
            </a:pPr>
            <a:endParaRPr lang="en-GB">
              <a:solidFill>
                <a:srgbClr val="0070C0"/>
              </a:solidFill>
              <a:latin typeface="Arial"/>
              <a:ea typeface="+mn-lt"/>
              <a:cs typeface="Arial"/>
            </a:endParaRPr>
          </a:p>
          <a:p>
            <a:pPr marL="285750" indent="-285750">
              <a:buFont typeface="Arial,Sans-Serif"/>
              <a:buChar char="•"/>
            </a:pPr>
            <a:r>
              <a:rPr lang="en-GB">
                <a:solidFill>
                  <a:srgbClr val="0070C0"/>
                </a:solidFill>
                <a:latin typeface="Arial"/>
                <a:ea typeface="+mn-lt"/>
                <a:cs typeface="Arial"/>
              </a:rPr>
              <a:t>Additional information where necessary</a:t>
            </a:r>
          </a:p>
          <a:p>
            <a:pPr marL="285750" indent="-285750">
              <a:buFont typeface="Arial,Sans-Serif"/>
              <a:buChar char="•"/>
            </a:pPr>
            <a:endParaRPr lang="en-GB">
              <a:solidFill>
                <a:srgbClr val="0070C0"/>
              </a:solidFill>
              <a:latin typeface="Arial"/>
              <a:ea typeface="+mn-lt"/>
              <a:cs typeface="Arial"/>
            </a:endParaRPr>
          </a:p>
          <a:p>
            <a:pPr marL="285750" indent="-285750">
              <a:buFont typeface="Arial,Sans-Serif"/>
              <a:buChar char="•"/>
            </a:pPr>
            <a:r>
              <a:rPr lang="en-GB">
                <a:solidFill>
                  <a:srgbClr val="0070C0"/>
                </a:solidFill>
                <a:latin typeface="Arial"/>
                <a:ea typeface="+mn-lt"/>
                <a:cs typeface="Arial"/>
              </a:rPr>
              <a:t>Covers both new and existing plants</a:t>
            </a:r>
          </a:p>
          <a:p>
            <a:pPr marL="285750" indent="-285750">
              <a:buFont typeface="Arial,Sans-Serif"/>
              <a:buChar char="•"/>
            </a:pPr>
            <a:endParaRPr lang="en-GB">
              <a:solidFill>
                <a:srgbClr val="0070C0"/>
              </a:solidFill>
              <a:latin typeface="Arial"/>
              <a:ea typeface="+mn-lt"/>
              <a:cs typeface="Arial"/>
            </a:endParaRPr>
          </a:p>
          <a:p>
            <a:pPr marL="285750" indent="-285750">
              <a:buFont typeface="Arial,Sans-Serif"/>
              <a:buChar char="•"/>
            </a:pPr>
            <a:r>
              <a:rPr lang="en-GB">
                <a:solidFill>
                  <a:srgbClr val="0070C0"/>
                </a:solidFill>
                <a:latin typeface="Arial"/>
                <a:ea typeface="+mn-lt"/>
                <a:cs typeface="Arial"/>
              </a:rPr>
              <a:t>Informal consultation held August 2022</a:t>
            </a:r>
          </a:p>
          <a:p>
            <a:pPr marL="285750" indent="-285750">
              <a:buFont typeface="Arial,Sans-Serif"/>
              <a:buChar char="•"/>
            </a:pPr>
            <a:endParaRPr lang="en-GB">
              <a:solidFill>
                <a:srgbClr val="0070C0"/>
              </a:solidFill>
              <a:latin typeface="Arial"/>
              <a:ea typeface="+mn-lt"/>
              <a:cs typeface="Arial"/>
            </a:endParaRPr>
          </a:p>
          <a:p>
            <a:pPr marL="285750" indent="-285750">
              <a:buFont typeface="Arial,Sans-Serif"/>
              <a:buChar char="•"/>
            </a:pPr>
            <a:r>
              <a:rPr lang="en-GB">
                <a:solidFill>
                  <a:srgbClr val="0070C0"/>
                </a:solidFill>
                <a:latin typeface="Arial"/>
                <a:ea typeface="+mn-lt"/>
                <a:cs typeface="Arial"/>
              </a:rPr>
              <a:t>Could be subject to further minor changes or additions </a:t>
            </a:r>
          </a:p>
          <a:p>
            <a:pPr marL="285750" indent="-285750">
              <a:buFont typeface="Arial,Sans-Serif"/>
              <a:buChar char="•"/>
            </a:pPr>
            <a:endParaRPr lang="en-GB">
              <a:solidFill>
                <a:srgbClr val="0070C0"/>
              </a:solidFill>
              <a:latin typeface="Arial"/>
              <a:ea typeface="+mn-lt"/>
              <a:cs typeface="Arial"/>
            </a:endParaRPr>
          </a:p>
          <a:p>
            <a:pPr marL="285750" indent="-285750">
              <a:buFont typeface="Arial,Sans-Serif"/>
              <a:buChar char="•"/>
            </a:pPr>
            <a:r>
              <a:rPr lang="en-GB">
                <a:solidFill>
                  <a:srgbClr val="0070C0"/>
                </a:solidFill>
                <a:latin typeface="Arial"/>
                <a:ea typeface="+mn-lt"/>
                <a:cs typeface="Arial"/>
              </a:rPr>
              <a:t>Operators should consider the Interpretation Document when preparing their responses to the Reg 63(2) notices in the BAT Gap Analysis</a:t>
            </a:r>
          </a:p>
          <a:p>
            <a:endParaRPr lang="en-GB">
              <a:solidFill>
                <a:srgbClr val="0070C0"/>
              </a:solidFill>
              <a:latin typeface="Arial"/>
              <a:cs typeface="Arial"/>
            </a:endParaRPr>
          </a:p>
          <a:p>
            <a:pPr marL="285750" indent="-285750">
              <a:buFont typeface="Arial" panose="020B0604020202020204" pitchFamily="34" charset="0"/>
              <a:buChar char="•"/>
            </a:pPr>
            <a:endParaRPr lang="en-GB">
              <a:solidFill>
                <a:srgbClr val="0070C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5079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CA383-2EA3-644D-95DC-01DDDBEAC135}"/>
              </a:ext>
            </a:extLst>
          </p:cNvPr>
          <p:cNvSpPr txBox="1"/>
          <p:nvPr/>
        </p:nvSpPr>
        <p:spPr>
          <a:xfrm>
            <a:off x="389920" y="149773"/>
            <a:ext cx="7475538" cy="769441"/>
          </a:xfrm>
          <a:prstGeom prst="rect">
            <a:avLst/>
          </a:prstGeom>
          <a:noFill/>
        </p:spPr>
        <p:txBody>
          <a:bodyPr wrap="square" lIns="91440" tIns="45720" rIns="91440" bIns="45720" rtlCol="0" anchor="t">
            <a:spAutoFit/>
          </a:bodyPr>
          <a:lstStyle/>
          <a:p>
            <a:r>
              <a:rPr lang="en-US" sz="2400" b="1" dirty="0">
                <a:solidFill>
                  <a:srgbClr val="68A84D"/>
                </a:solidFill>
                <a:latin typeface="Arial"/>
                <a:cs typeface="Arial"/>
              </a:rPr>
              <a:t>3. How permit reviews will work </a:t>
            </a:r>
          </a:p>
          <a:p>
            <a:r>
              <a:rPr lang="en-US" sz="2000" b="1" dirty="0">
                <a:solidFill>
                  <a:srgbClr val="68A84D"/>
                </a:solidFill>
                <a:latin typeface="Arial"/>
                <a:cs typeface="Arial"/>
              </a:rPr>
              <a:t>e) Key differences between SEPA &amp; EA/NRW</a:t>
            </a:r>
            <a:endParaRPr lang="en-GB" sz="2000" dirty="0">
              <a:solidFill>
                <a:srgbClr val="000000"/>
              </a:solidFill>
              <a:latin typeface="Calibri" panose="020F0502020204030204"/>
              <a:cs typeface="Calibri" panose="020F0502020204030204"/>
            </a:endParaRPr>
          </a:p>
        </p:txBody>
      </p:sp>
      <p:sp>
        <p:nvSpPr>
          <p:cNvPr id="3" name="TextBox 2">
            <a:extLst>
              <a:ext uri="{FF2B5EF4-FFF2-40B4-BE49-F238E27FC236}">
                <a16:creationId xmlns:a16="http://schemas.microsoft.com/office/drawing/2014/main" id="{9D19AC40-A291-6480-B761-E2B987866119}"/>
              </a:ext>
            </a:extLst>
          </p:cNvPr>
          <p:cNvSpPr txBox="1"/>
          <p:nvPr/>
        </p:nvSpPr>
        <p:spPr>
          <a:xfrm>
            <a:off x="387811" y="1100617"/>
            <a:ext cx="7911218"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solidFill>
                  <a:srgbClr val="0070C0"/>
                </a:solidFill>
                <a:latin typeface="Arial" panose="020B0604020202020204" pitchFamily="34" charset="0"/>
                <a:cs typeface="Arial" panose="020B0604020202020204" pitchFamily="34" charset="0"/>
              </a:rPr>
              <a:t>SEPA is aligned with other UK Regulators for majority of requirements. Key differences are:</a:t>
            </a:r>
          </a:p>
          <a:p>
            <a:endParaRPr lang="en-GB">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solidFill>
                  <a:srgbClr val="0070C0"/>
                </a:solidFill>
                <a:latin typeface="Arial" panose="020B0604020202020204" pitchFamily="34" charset="0"/>
                <a:cs typeface="Arial" panose="020B0604020202020204" pitchFamily="34" charset="0"/>
              </a:rPr>
              <a:t>ELVs assess performance against BAT-AEL range </a:t>
            </a:r>
          </a:p>
          <a:p>
            <a:pPr marL="742950" lvl="1" indent="-285750">
              <a:buFont typeface="Arial" panose="020B0604020202020204" pitchFamily="34" charset="0"/>
              <a:buChar char="•"/>
            </a:pPr>
            <a:r>
              <a:rPr lang="en-GB">
                <a:solidFill>
                  <a:srgbClr val="0070C0"/>
                </a:solidFill>
                <a:latin typeface="Arial" panose="020B0604020202020204" pitchFamily="34" charset="0"/>
                <a:cs typeface="Arial" panose="020B0604020202020204" pitchFamily="34" charset="0"/>
              </a:rPr>
              <a:t>Many ELVs likely to be at top of the range but not automatic</a:t>
            </a:r>
          </a:p>
          <a:p>
            <a:pPr marL="742950" lvl="1" indent="-285750">
              <a:buFont typeface="Arial" panose="020B0604020202020204" pitchFamily="34" charset="0"/>
              <a:buChar char="•"/>
            </a:pPr>
            <a:endParaRPr lang="en-GB">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solidFill>
                  <a:srgbClr val="0070C0"/>
                </a:solidFill>
                <a:latin typeface="Arial" panose="020B0604020202020204" pitchFamily="34" charset="0"/>
                <a:cs typeface="Arial" panose="020B0604020202020204" pitchFamily="34" charset="0"/>
              </a:rPr>
              <a:t>Energy Efficiency</a:t>
            </a:r>
          </a:p>
          <a:p>
            <a:pPr marL="742950" lvl="1" indent="-285750">
              <a:buFont typeface="Arial" panose="020B0604020202020204" pitchFamily="34" charset="0"/>
              <a:buChar char="•"/>
            </a:pPr>
            <a:r>
              <a:rPr lang="en-GB">
                <a:solidFill>
                  <a:srgbClr val="0070C0"/>
                </a:solidFill>
                <a:latin typeface="Arial" panose="020B0604020202020204" pitchFamily="34" charset="0"/>
                <a:cs typeface="Arial" panose="020B0604020202020204" pitchFamily="34" charset="0"/>
              </a:rPr>
              <a:t>SEPA Thermal Treatment of Waste Guidelines (TTWG) 2014 targets apply in addition to BAT-</a:t>
            </a:r>
            <a:r>
              <a:rPr lang="en-GB" err="1">
                <a:solidFill>
                  <a:srgbClr val="0070C0"/>
                </a:solidFill>
                <a:latin typeface="Arial" panose="020B0604020202020204" pitchFamily="34" charset="0"/>
                <a:cs typeface="Arial" panose="020B0604020202020204" pitchFamily="34" charset="0"/>
              </a:rPr>
              <a:t>AEELs</a:t>
            </a:r>
            <a:endParaRPr lang="en-GB">
              <a:solidFill>
                <a:srgbClr val="0070C0"/>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GB">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800">
                <a:solidFill>
                  <a:srgbClr val="0070C0"/>
                </a:solidFill>
                <a:latin typeface="Arial" panose="020B0604020202020204" pitchFamily="34" charset="0"/>
                <a:cs typeface="Arial" panose="020B0604020202020204" pitchFamily="34" charset="0"/>
              </a:rPr>
              <a:t>Conditions and format of Permit is different</a:t>
            </a:r>
            <a:endParaRPr lang="en-GB">
              <a:solidFill>
                <a:srgbClr val="0070C0"/>
              </a:solidFill>
              <a:latin typeface="Arial"/>
              <a:cs typeface="Arial"/>
            </a:endParaRPr>
          </a:p>
          <a:p>
            <a:pPr marL="285750" indent="-285750">
              <a:buFont typeface="Arial" panose="020B0604020202020204" pitchFamily="34" charset="0"/>
              <a:buChar char="•"/>
            </a:pPr>
            <a:endParaRPr lang="en-GB">
              <a:solidFill>
                <a:srgbClr val="0070C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67777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CA383-2EA3-644D-95DC-01DDDBEAC135}"/>
              </a:ext>
            </a:extLst>
          </p:cNvPr>
          <p:cNvSpPr txBox="1"/>
          <p:nvPr/>
        </p:nvSpPr>
        <p:spPr>
          <a:xfrm>
            <a:off x="389920" y="143466"/>
            <a:ext cx="7475538" cy="769441"/>
          </a:xfrm>
          <a:prstGeom prst="rect">
            <a:avLst/>
          </a:prstGeom>
          <a:noFill/>
        </p:spPr>
        <p:txBody>
          <a:bodyPr wrap="square" lIns="91440" tIns="45720" rIns="91440" bIns="45720" rtlCol="0" anchor="t">
            <a:spAutoFit/>
          </a:bodyPr>
          <a:lstStyle/>
          <a:p>
            <a:r>
              <a:rPr lang="en-US" sz="2400" b="1" dirty="0">
                <a:solidFill>
                  <a:srgbClr val="68A84D"/>
                </a:solidFill>
                <a:latin typeface="Arial"/>
                <a:cs typeface="Arial"/>
              </a:rPr>
              <a:t>3. How permit reviews will work </a:t>
            </a:r>
          </a:p>
          <a:p>
            <a:r>
              <a:rPr lang="en-US" sz="2000" b="1" dirty="0">
                <a:solidFill>
                  <a:srgbClr val="68A84D"/>
                </a:solidFill>
                <a:latin typeface="Arial"/>
                <a:cs typeface="Arial"/>
              </a:rPr>
              <a:t>f) New Permit Template and Other Changes </a:t>
            </a:r>
            <a:endParaRPr lang="en-GB" sz="2000" dirty="0">
              <a:solidFill>
                <a:srgbClr val="000000"/>
              </a:solidFill>
              <a:latin typeface="Calibri" panose="020F0502020204030204"/>
              <a:cs typeface="Calibri" panose="020F0502020204030204"/>
            </a:endParaRPr>
          </a:p>
        </p:txBody>
      </p:sp>
      <p:sp>
        <p:nvSpPr>
          <p:cNvPr id="3" name="TextBox 2">
            <a:extLst>
              <a:ext uri="{FF2B5EF4-FFF2-40B4-BE49-F238E27FC236}">
                <a16:creationId xmlns:a16="http://schemas.microsoft.com/office/drawing/2014/main" id="{9D19AC40-A291-6480-B761-E2B987866119}"/>
              </a:ext>
            </a:extLst>
          </p:cNvPr>
          <p:cNvSpPr txBox="1"/>
          <p:nvPr/>
        </p:nvSpPr>
        <p:spPr>
          <a:xfrm>
            <a:off x="387811" y="1100617"/>
            <a:ext cx="7911218"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b="1">
                <a:solidFill>
                  <a:srgbClr val="68A84D"/>
                </a:solidFill>
                <a:latin typeface="Arial"/>
                <a:cs typeface="Arial"/>
              </a:rPr>
              <a:t>Conditions to be added to Permits </a:t>
            </a:r>
          </a:p>
          <a:p>
            <a:pPr marL="285750" indent="-285750">
              <a:buFont typeface="Arial,Sans-Serif"/>
              <a:buChar char="•"/>
            </a:pPr>
            <a:r>
              <a:rPr lang="en-GB">
                <a:solidFill>
                  <a:srgbClr val="0070C0"/>
                </a:solidFill>
                <a:latin typeface="Arial"/>
                <a:ea typeface="+mn-lt"/>
                <a:cs typeface="Arial"/>
              </a:rPr>
              <a:t>Those required to achieve BATC compliance including new ELVs and new monitoring requirements</a:t>
            </a:r>
          </a:p>
          <a:p>
            <a:pPr marL="285750" indent="-285750">
              <a:buFont typeface="Arial,Sans-Serif"/>
              <a:buChar char="•"/>
            </a:pPr>
            <a:endParaRPr lang="en-GB">
              <a:solidFill>
                <a:srgbClr val="0070C0"/>
              </a:solidFill>
              <a:latin typeface="Arial"/>
              <a:ea typeface="+mn-lt"/>
              <a:cs typeface="Arial"/>
            </a:endParaRPr>
          </a:p>
          <a:p>
            <a:pPr marL="285750" indent="-285750">
              <a:buFont typeface="Arial,Sans-Serif"/>
              <a:buChar char="•"/>
            </a:pPr>
            <a:r>
              <a:rPr lang="en-GB">
                <a:solidFill>
                  <a:srgbClr val="0070C0"/>
                </a:solidFill>
                <a:latin typeface="Arial"/>
                <a:ea typeface="+mn-lt"/>
                <a:cs typeface="Arial"/>
              </a:rPr>
              <a:t>Requirements for odour, noise or dust management plans where relevant</a:t>
            </a:r>
          </a:p>
          <a:p>
            <a:pPr marL="285750" indent="-285750">
              <a:buFont typeface="Arial,Sans-Serif"/>
              <a:buChar char="•"/>
            </a:pPr>
            <a:endParaRPr lang="en-GB">
              <a:solidFill>
                <a:srgbClr val="0070C0"/>
              </a:solidFill>
              <a:latin typeface="Arial"/>
              <a:ea typeface="+mn-lt"/>
              <a:cs typeface="Arial"/>
            </a:endParaRPr>
          </a:p>
          <a:p>
            <a:pPr marL="285750" indent="-285750">
              <a:buFont typeface="Arial,Sans-Serif"/>
              <a:buChar char="•"/>
            </a:pPr>
            <a:r>
              <a:rPr lang="en-GB">
                <a:solidFill>
                  <a:srgbClr val="0070C0"/>
                </a:solidFill>
                <a:latin typeface="Arial"/>
                <a:ea typeface="+mn-lt"/>
                <a:cs typeface="Arial"/>
              </a:rPr>
              <a:t>Resource efficiency</a:t>
            </a:r>
          </a:p>
          <a:p>
            <a:endParaRPr lang="en-GB">
              <a:solidFill>
                <a:srgbClr val="0070C0"/>
              </a:solidFill>
              <a:latin typeface="Arial"/>
              <a:cs typeface="Arial"/>
            </a:endParaRPr>
          </a:p>
          <a:p>
            <a:r>
              <a:rPr lang="en-US" sz="1800" b="1">
                <a:solidFill>
                  <a:srgbClr val="68A84D"/>
                </a:solidFill>
                <a:latin typeface="Arial"/>
                <a:cs typeface="Arial"/>
              </a:rPr>
              <a:t>New Permit Templates</a:t>
            </a:r>
          </a:p>
          <a:p>
            <a:pPr marL="285750" indent="-285750">
              <a:buFont typeface="Arial,Sans-Serif"/>
              <a:buChar char="•"/>
            </a:pPr>
            <a:r>
              <a:rPr lang="en-GB">
                <a:solidFill>
                  <a:srgbClr val="0070C0"/>
                </a:solidFill>
                <a:latin typeface="Arial"/>
                <a:ea typeface="+mn-lt"/>
                <a:cs typeface="Arial"/>
              </a:rPr>
              <a:t>Still being drafted:</a:t>
            </a:r>
          </a:p>
          <a:p>
            <a:pPr marL="742950" lvl="1" indent="-285750">
              <a:buFont typeface="Arial,Sans-Serif"/>
              <a:buChar char="•"/>
            </a:pPr>
            <a:r>
              <a:rPr lang="en-GB">
                <a:solidFill>
                  <a:srgbClr val="0070C0"/>
                </a:solidFill>
                <a:latin typeface="Arial"/>
                <a:ea typeface="+mn-lt"/>
                <a:cs typeface="Arial"/>
              </a:rPr>
              <a:t>Likely to be based on most recently issued Permits</a:t>
            </a:r>
          </a:p>
          <a:p>
            <a:pPr marL="285750" indent="-285750">
              <a:buFont typeface="Arial" panose="020B0604020202020204" pitchFamily="34" charset="0"/>
              <a:buChar char="•"/>
            </a:pPr>
            <a:endParaRPr lang="en-GB">
              <a:solidFill>
                <a:srgbClr val="0070C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84385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CA383-2EA3-644D-95DC-01DDDBEAC135}"/>
              </a:ext>
            </a:extLst>
          </p:cNvPr>
          <p:cNvSpPr txBox="1"/>
          <p:nvPr/>
        </p:nvSpPr>
        <p:spPr>
          <a:xfrm>
            <a:off x="389920" y="288506"/>
            <a:ext cx="7475538" cy="461665"/>
          </a:xfrm>
          <a:prstGeom prst="rect">
            <a:avLst/>
          </a:prstGeom>
          <a:noFill/>
        </p:spPr>
        <p:txBody>
          <a:bodyPr wrap="square" lIns="91440" tIns="45720" rIns="91440" bIns="45720" rtlCol="0" anchor="t">
            <a:spAutoFit/>
          </a:bodyPr>
          <a:lstStyle/>
          <a:p>
            <a:r>
              <a:rPr lang="en-US" sz="2400" b="1" dirty="0">
                <a:solidFill>
                  <a:srgbClr val="68A84D"/>
                </a:solidFill>
                <a:latin typeface="Arial"/>
                <a:cs typeface="Arial"/>
              </a:rPr>
              <a:t>4. QUESTION AND ANSWER SESSION</a:t>
            </a:r>
            <a:endParaRPr lang="en-GB" sz="2400" dirty="0">
              <a:solidFill>
                <a:srgbClr val="000000"/>
              </a:solidFill>
              <a:latin typeface="Calibri" panose="020F0502020204030204"/>
              <a:cs typeface="Calibri" panose="020F0502020204030204"/>
            </a:endParaRPr>
          </a:p>
        </p:txBody>
      </p:sp>
      <p:sp>
        <p:nvSpPr>
          <p:cNvPr id="3" name="TextBox 2">
            <a:extLst>
              <a:ext uri="{FF2B5EF4-FFF2-40B4-BE49-F238E27FC236}">
                <a16:creationId xmlns:a16="http://schemas.microsoft.com/office/drawing/2014/main" id="{9D19AC40-A291-6480-B761-E2B987866119}"/>
              </a:ext>
            </a:extLst>
          </p:cNvPr>
          <p:cNvSpPr txBox="1"/>
          <p:nvPr/>
        </p:nvSpPr>
        <p:spPr>
          <a:xfrm>
            <a:off x="387811" y="1100617"/>
            <a:ext cx="7911218"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GB">
                <a:solidFill>
                  <a:srgbClr val="0070C0"/>
                </a:solidFill>
                <a:latin typeface="Arial"/>
                <a:ea typeface="+mn-lt"/>
                <a:cs typeface="Arial"/>
              </a:rPr>
              <a:t>Please submit your question via the chat function</a:t>
            </a:r>
          </a:p>
          <a:p>
            <a:pPr marL="285750" indent="-285750">
              <a:buFont typeface="Arial,Sans-Serif"/>
              <a:buChar char="•"/>
            </a:pPr>
            <a:endParaRPr lang="en-GB">
              <a:solidFill>
                <a:srgbClr val="0070C0"/>
              </a:solidFill>
              <a:latin typeface="Arial"/>
              <a:ea typeface="+mn-lt"/>
              <a:cs typeface="Arial"/>
            </a:endParaRPr>
          </a:p>
          <a:p>
            <a:pPr marL="285750" indent="-285750">
              <a:buFont typeface="Arial,Sans-Serif"/>
              <a:buChar char="•"/>
            </a:pPr>
            <a:r>
              <a:rPr lang="en-GB">
                <a:solidFill>
                  <a:srgbClr val="0070C0"/>
                </a:solidFill>
                <a:latin typeface="Arial"/>
                <a:ea typeface="+mn-lt"/>
                <a:cs typeface="Arial"/>
              </a:rPr>
              <a:t>We will do our best to answer as many questions as possible on the call</a:t>
            </a:r>
          </a:p>
          <a:p>
            <a:pPr marL="285750" indent="-285750">
              <a:buFont typeface="Arial,Sans-Serif"/>
              <a:buChar char="•"/>
            </a:pPr>
            <a:endParaRPr lang="en-GB">
              <a:solidFill>
                <a:srgbClr val="0070C0"/>
              </a:solidFill>
              <a:latin typeface="Arial"/>
              <a:ea typeface="+mn-lt"/>
              <a:cs typeface="Arial"/>
            </a:endParaRPr>
          </a:p>
          <a:p>
            <a:pPr marL="285750" indent="-285750">
              <a:buFont typeface="Arial,Sans-Serif"/>
              <a:buChar char="•"/>
            </a:pPr>
            <a:r>
              <a:rPr lang="en-GB">
                <a:solidFill>
                  <a:srgbClr val="0070C0"/>
                </a:solidFill>
                <a:latin typeface="Arial"/>
                <a:ea typeface="+mn-lt"/>
                <a:cs typeface="Arial"/>
              </a:rPr>
              <a:t>Common Q&amp;As will be added to our website</a:t>
            </a:r>
          </a:p>
          <a:p>
            <a:endParaRPr lang="en-GB" sz="1800">
              <a:solidFill>
                <a:srgbClr val="0070C0"/>
              </a:solidFill>
              <a:latin typeface="Arial" panose="020B0604020202020204" pitchFamily="34" charset="0"/>
              <a:cs typeface="Arial" panose="020B0604020202020204" pitchFamily="34" charset="0"/>
            </a:endParaRPr>
          </a:p>
          <a:p>
            <a:endParaRPr lang="en-GB">
              <a:solidFill>
                <a:srgbClr val="0070C0"/>
              </a:solidFill>
              <a:latin typeface="Arial"/>
              <a:cs typeface="Arial"/>
            </a:endParaRPr>
          </a:p>
          <a:p>
            <a:pPr marL="285750" indent="-285750">
              <a:buFont typeface="Arial" panose="020B0604020202020204" pitchFamily="34" charset="0"/>
              <a:buChar char="•"/>
            </a:pPr>
            <a:endParaRPr lang="en-GB">
              <a:solidFill>
                <a:srgbClr val="0070C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92445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CA383-2EA3-644D-95DC-01DDDBEAC135}"/>
              </a:ext>
            </a:extLst>
          </p:cNvPr>
          <p:cNvSpPr txBox="1"/>
          <p:nvPr/>
        </p:nvSpPr>
        <p:spPr>
          <a:xfrm>
            <a:off x="389920" y="288506"/>
            <a:ext cx="7475538" cy="461665"/>
          </a:xfrm>
          <a:prstGeom prst="rect">
            <a:avLst/>
          </a:prstGeom>
          <a:noFill/>
        </p:spPr>
        <p:txBody>
          <a:bodyPr wrap="square" lIns="91440" tIns="45720" rIns="91440" bIns="45720" rtlCol="0" anchor="t">
            <a:spAutoFit/>
          </a:bodyPr>
          <a:lstStyle/>
          <a:p>
            <a:r>
              <a:rPr lang="en-US" sz="2400" b="1">
                <a:solidFill>
                  <a:srgbClr val="68A84D"/>
                </a:solidFill>
                <a:latin typeface="Arial"/>
                <a:cs typeface="Arial"/>
              </a:rPr>
              <a:t>FURTHER INFORMATION</a:t>
            </a:r>
            <a:endParaRPr lang="en-GB" sz="2400">
              <a:solidFill>
                <a:srgbClr val="000000"/>
              </a:solidFill>
              <a:latin typeface="Calibri" panose="020F0502020204030204"/>
              <a:cs typeface="Calibri" panose="020F0502020204030204"/>
            </a:endParaRPr>
          </a:p>
        </p:txBody>
      </p:sp>
      <p:sp>
        <p:nvSpPr>
          <p:cNvPr id="3" name="TextBox 2">
            <a:extLst>
              <a:ext uri="{FF2B5EF4-FFF2-40B4-BE49-F238E27FC236}">
                <a16:creationId xmlns:a16="http://schemas.microsoft.com/office/drawing/2014/main" id="{9D19AC40-A291-6480-B761-E2B987866119}"/>
              </a:ext>
            </a:extLst>
          </p:cNvPr>
          <p:cNvSpPr txBox="1"/>
          <p:nvPr/>
        </p:nvSpPr>
        <p:spPr>
          <a:xfrm>
            <a:off x="387811" y="1100617"/>
            <a:ext cx="7911218"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GB">
                <a:solidFill>
                  <a:srgbClr val="0070C0"/>
                </a:solidFill>
                <a:latin typeface="Arial"/>
                <a:ea typeface="+mn-lt"/>
                <a:cs typeface="Arial"/>
              </a:rPr>
              <a:t>Website: </a:t>
            </a:r>
            <a:r>
              <a:rPr lang="en-GB">
                <a:hlinkClick r:id="rId3"/>
              </a:rPr>
              <a:t>Waste Treatment Best Available Techniques (BAT) | Scottish Environment Protection Agency (SEPA)</a:t>
            </a:r>
            <a:endParaRPr lang="en-GB"/>
          </a:p>
          <a:p>
            <a:endParaRPr lang="en-GB">
              <a:solidFill>
                <a:srgbClr val="0070C0"/>
              </a:solidFill>
              <a:latin typeface="Arial"/>
              <a:ea typeface="+mn-lt"/>
              <a:cs typeface="Arial"/>
            </a:endParaRPr>
          </a:p>
          <a:p>
            <a:pPr marL="285750" indent="-285750">
              <a:buFont typeface="Arial,Sans-Serif"/>
              <a:buChar char="•"/>
            </a:pPr>
            <a:r>
              <a:rPr lang="en-GB">
                <a:solidFill>
                  <a:srgbClr val="0070C0"/>
                </a:solidFill>
                <a:latin typeface="Arial"/>
                <a:ea typeface="+mn-lt"/>
                <a:cs typeface="Arial"/>
              </a:rPr>
              <a:t>E-mail: BREFReviews@sepa.org.uk</a:t>
            </a:r>
          </a:p>
          <a:p>
            <a:endParaRPr lang="en-GB" sz="1800">
              <a:solidFill>
                <a:srgbClr val="0070C0"/>
              </a:solidFill>
              <a:latin typeface="Arial" panose="020B0604020202020204" pitchFamily="34" charset="0"/>
              <a:cs typeface="Arial" panose="020B0604020202020204" pitchFamily="34" charset="0"/>
            </a:endParaRPr>
          </a:p>
          <a:p>
            <a:endParaRPr lang="en-GB">
              <a:solidFill>
                <a:srgbClr val="0070C0"/>
              </a:solidFill>
              <a:latin typeface="Arial"/>
              <a:cs typeface="Arial"/>
            </a:endParaRPr>
          </a:p>
          <a:p>
            <a:pPr marL="285750" indent="-285750">
              <a:buFont typeface="Arial" panose="020B0604020202020204" pitchFamily="34" charset="0"/>
              <a:buChar char="•"/>
            </a:pPr>
            <a:endParaRPr lang="en-GB">
              <a:solidFill>
                <a:srgbClr val="0070C0"/>
              </a:solidFill>
              <a:latin typeface="Arial" panose="020B0604020202020204" pitchFamily="34" charset="0"/>
              <a:ea typeface="Calibri" panose="020F0502020204030204" pitchFamily="34" charset="0"/>
              <a:cs typeface="Arial" panose="020B0604020202020204" pitchFamily="34" charset="0"/>
            </a:endParaRPr>
          </a:p>
        </p:txBody>
      </p:sp>
      <p:pic>
        <p:nvPicPr>
          <p:cNvPr id="1028" name="Picture 4">
            <a:extLst>
              <a:ext uri="{FF2B5EF4-FFF2-40B4-BE49-F238E27FC236}">
                <a16:creationId xmlns:a16="http://schemas.microsoft.com/office/drawing/2014/main" id="{1C6DED39-FEE8-E449-7F7D-C145E31F11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1839" y="2343726"/>
            <a:ext cx="4324350"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8833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CA383-2EA3-644D-95DC-01DDDBEAC135}"/>
              </a:ext>
            </a:extLst>
          </p:cNvPr>
          <p:cNvSpPr txBox="1"/>
          <p:nvPr/>
        </p:nvSpPr>
        <p:spPr>
          <a:xfrm>
            <a:off x="213187" y="227034"/>
            <a:ext cx="5476087" cy="461665"/>
          </a:xfrm>
          <a:prstGeom prst="rect">
            <a:avLst/>
          </a:prstGeom>
          <a:noFill/>
        </p:spPr>
        <p:txBody>
          <a:bodyPr wrap="square" lIns="91440" tIns="45720" rIns="91440" bIns="45720" rtlCol="0" anchor="t">
            <a:spAutoFit/>
          </a:bodyPr>
          <a:lstStyle/>
          <a:p>
            <a:r>
              <a:rPr lang="en-US" sz="2400" b="1">
                <a:solidFill>
                  <a:srgbClr val="68A84D"/>
                </a:solidFill>
                <a:latin typeface="Arial"/>
                <a:cs typeface="Arial"/>
              </a:rPr>
              <a:t>What we will cover</a:t>
            </a:r>
            <a:endParaRPr lang="en-US" sz="2400" b="1">
              <a:solidFill>
                <a:srgbClr val="68A84D"/>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9D19AC40-A291-6480-B761-E2B987866119}"/>
              </a:ext>
            </a:extLst>
          </p:cNvPr>
          <p:cNvSpPr txBox="1"/>
          <p:nvPr/>
        </p:nvSpPr>
        <p:spPr>
          <a:xfrm>
            <a:off x="213186" y="1029180"/>
            <a:ext cx="7547687" cy="33855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dirty="0">
                <a:solidFill>
                  <a:srgbClr val="0070C0"/>
                </a:solidFill>
                <a:latin typeface="Arial" panose="020B0604020202020204" pitchFamily="34" charset="0"/>
                <a:cs typeface="Arial" panose="020B0604020202020204" pitchFamily="34" charset="0"/>
              </a:rPr>
              <a:t>1. Introduction to the new Waste Treatment (WT) </a:t>
            </a:r>
            <a:r>
              <a:rPr lang="en-GB" sz="2000" dirty="0" err="1">
                <a:solidFill>
                  <a:srgbClr val="0070C0"/>
                </a:solidFill>
                <a:latin typeface="Arial" panose="020B0604020202020204" pitchFamily="34" charset="0"/>
                <a:cs typeface="Arial" panose="020B0604020202020204" pitchFamily="34" charset="0"/>
              </a:rPr>
              <a:t>BREF</a:t>
            </a:r>
            <a:r>
              <a:rPr lang="en-GB" sz="2000" dirty="0">
                <a:solidFill>
                  <a:srgbClr val="0070C0"/>
                </a:solidFill>
                <a:latin typeface="Arial" panose="020B0604020202020204" pitchFamily="34" charset="0"/>
                <a:cs typeface="Arial" panose="020B0604020202020204" pitchFamily="34" charset="0"/>
              </a:rPr>
              <a:t>/ </a:t>
            </a:r>
            <a:r>
              <a:rPr lang="en-GB" sz="2000" dirty="0" err="1">
                <a:solidFill>
                  <a:srgbClr val="0070C0"/>
                </a:solidFill>
                <a:latin typeface="Arial" panose="020B0604020202020204" pitchFamily="34" charset="0"/>
                <a:cs typeface="Arial" panose="020B0604020202020204" pitchFamily="34" charset="0"/>
              </a:rPr>
              <a:t>BATCs</a:t>
            </a:r>
            <a:endParaRPr lang="en-GB" sz="2000" dirty="0">
              <a:solidFill>
                <a:srgbClr val="0070C0"/>
              </a:solidFill>
              <a:latin typeface="Arial" panose="020B0604020202020204" pitchFamily="34" charset="0"/>
              <a:cs typeface="Arial" panose="020B0604020202020204" pitchFamily="34" charset="0"/>
            </a:endParaRPr>
          </a:p>
          <a:p>
            <a:r>
              <a:rPr lang="en-GB" sz="2000" dirty="0">
                <a:solidFill>
                  <a:srgbClr val="0070C0"/>
                </a:solidFill>
                <a:latin typeface="Arial" panose="020B0604020202020204" pitchFamily="34" charset="0"/>
                <a:cs typeface="Arial" panose="020B0604020202020204" pitchFamily="34" charset="0"/>
              </a:rPr>
              <a:t>2. Key changes </a:t>
            </a:r>
          </a:p>
          <a:p>
            <a:r>
              <a:rPr lang="en-GB" sz="2000" dirty="0">
                <a:solidFill>
                  <a:srgbClr val="0070C0"/>
                </a:solidFill>
                <a:latin typeface="Arial" panose="020B0604020202020204" pitchFamily="34" charset="0"/>
                <a:cs typeface="Arial" panose="020B0604020202020204" pitchFamily="34" charset="0"/>
              </a:rPr>
              <a:t>3. How permit reviews will work. This will include:</a:t>
            </a:r>
          </a:p>
          <a:p>
            <a:pPr marL="800100" lvl="1" indent="-342900">
              <a:buFont typeface="+mj-lt"/>
              <a:buAutoNum type="alphaLcParenR"/>
            </a:pPr>
            <a:r>
              <a:rPr lang="en-GB" sz="1600" dirty="0">
                <a:solidFill>
                  <a:srgbClr val="0070C0"/>
                </a:solidFill>
                <a:latin typeface="Arial" panose="020B0604020202020204" pitchFamily="34" charset="0"/>
                <a:cs typeface="Arial" panose="020B0604020202020204" pitchFamily="34" charset="0"/>
              </a:rPr>
              <a:t>Permit review mechanism and timescales</a:t>
            </a:r>
          </a:p>
          <a:p>
            <a:pPr marL="800100" lvl="1" indent="-342900">
              <a:buFont typeface="+mj-lt"/>
              <a:buAutoNum type="alphaLcParenR"/>
            </a:pPr>
            <a:r>
              <a:rPr lang="en-GB" sz="1600" dirty="0">
                <a:solidFill>
                  <a:srgbClr val="0070C0"/>
                </a:solidFill>
                <a:latin typeface="Arial" panose="020B0604020202020204" pitchFamily="34" charset="0"/>
                <a:cs typeface="Arial" panose="020B0604020202020204" pitchFamily="34" charset="0"/>
              </a:rPr>
              <a:t>Completion of BAT Gap Analysis in response to Reg 63(2) Notice</a:t>
            </a:r>
          </a:p>
          <a:p>
            <a:pPr marL="800100" lvl="1" indent="-342900">
              <a:buFont typeface="+mj-lt"/>
              <a:buAutoNum type="alphaLcParenR"/>
            </a:pPr>
            <a:r>
              <a:rPr lang="en-GB" sz="1600" dirty="0">
                <a:solidFill>
                  <a:srgbClr val="0070C0"/>
                </a:solidFill>
                <a:latin typeface="Arial"/>
                <a:cs typeface="Arial"/>
              </a:rPr>
              <a:t>Unconstructed and Mothballed sites</a:t>
            </a:r>
          </a:p>
          <a:p>
            <a:pPr marL="800100" lvl="1" indent="-342900">
              <a:buFont typeface="+mj-lt"/>
              <a:buAutoNum type="alphaLcParenR"/>
            </a:pPr>
            <a:r>
              <a:rPr lang="en-GB" sz="1600" dirty="0">
                <a:solidFill>
                  <a:srgbClr val="0070C0"/>
                </a:solidFill>
                <a:latin typeface="Arial"/>
                <a:cs typeface="Arial"/>
              </a:rPr>
              <a:t>The SEPA WT </a:t>
            </a:r>
            <a:r>
              <a:rPr lang="en-GB" sz="1600" dirty="0" err="1">
                <a:solidFill>
                  <a:srgbClr val="0070C0"/>
                </a:solidFill>
                <a:latin typeface="Arial"/>
                <a:cs typeface="Arial"/>
              </a:rPr>
              <a:t>BATCs</a:t>
            </a:r>
            <a:r>
              <a:rPr lang="en-GB" sz="1600" dirty="0">
                <a:solidFill>
                  <a:srgbClr val="0070C0"/>
                </a:solidFill>
                <a:latin typeface="Arial"/>
                <a:cs typeface="Arial"/>
              </a:rPr>
              <a:t> Interpretation Document</a:t>
            </a:r>
          </a:p>
          <a:p>
            <a:pPr marL="800100" lvl="1" indent="-342900">
              <a:buFont typeface="+mj-lt"/>
              <a:buAutoNum type="alphaLcParenR"/>
            </a:pPr>
            <a:r>
              <a:rPr lang="en-GB" sz="1600" dirty="0">
                <a:solidFill>
                  <a:srgbClr val="0070C0"/>
                </a:solidFill>
                <a:latin typeface="Arial" panose="020B0604020202020204" pitchFamily="34" charset="0"/>
                <a:cs typeface="Arial" panose="020B0604020202020204" pitchFamily="34" charset="0"/>
              </a:rPr>
              <a:t>Key differences between SEPA and EA approach</a:t>
            </a:r>
          </a:p>
          <a:p>
            <a:pPr marL="800100" lvl="1" indent="-342900">
              <a:buFont typeface="+mj-lt"/>
              <a:buAutoNum type="alphaLcParenR"/>
            </a:pPr>
            <a:r>
              <a:rPr lang="en-GB" sz="1600" dirty="0">
                <a:solidFill>
                  <a:srgbClr val="0070C0"/>
                </a:solidFill>
                <a:latin typeface="Arial" panose="020B0604020202020204" pitchFamily="34" charset="0"/>
                <a:cs typeface="Arial" panose="020B0604020202020204" pitchFamily="34" charset="0"/>
              </a:rPr>
              <a:t>New Permit Templates and other changes</a:t>
            </a:r>
          </a:p>
          <a:p>
            <a:r>
              <a:rPr lang="en-GB" sz="2000" dirty="0">
                <a:solidFill>
                  <a:srgbClr val="0070C0"/>
                </a:solidFill>
                <a:latin typeface="Arial" panose="020B0604020202020204" pitchFamily="34" charset="0"/>
                <a:cs typeface="Arial" panose="020B0604020202020204" pitchFamily="34" charset="0"/>
              </a:rPr>
              <a:t>4. Q&amp;A session</a:t>
            </a:r>
          </a:p>
          <a:p>
            <a:pPr marL="342900" indent="-342900">
              <a:buFont typeface="Arial" panose="020B0604020202020204" pitchFamily="34" charset="0"/>
              <a:buChar char="•"/>
            </a:pPr>
            <a:r>
              <a:rPr lang="en-GB" sz="2000" dirty="0">
                <a:solidFill>
                  <a:srgbClr val="0070C0"/>
                </a:solidFill>
                <a:latin typeface="Arial" panose="020B0604020202020204" pitchFamily="34" charset="0"/>
                <a:cs typeface="Arial" panose="020B0604020202020204" pitchFamily="34" charset="0"/>
              </a:rPr>
              <a:t>(Format for questions: Please use the chat function)</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2921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CA383-2EA3-644D-95DC-01DDDBEAC135}"/>
              </a:ext>
            </a:extLst>
          </p:cNvPr>
          <p:cNvSpPr txBox="1"/>
          <p:nvPr/>
        </p:nvSpPr>
        <p:spPr>
          <a:xfrm>
            <a:off x="69368" y="265454"/>
            <a:ext cx="8122395" cy="461665"/>
          </a:xfrm>
          <a:prstGeom prst="rect">
            <a:avLst/>
          </a:prstGeom>
          <a:noFill/>
        </p:spPr>
        <p:txBody>
          <a:bodyPr wrap="square" lIns="91440" tIns="45720" rIns="91440" bIns="45720" rtlCol="0" anchor="t">
            <a:spAutoFit/>
          </a:bodyPr>
          <a:lstStyle/>
          <a:p>
            <a:r>
              <a:rPr lang="en-US" sz="2400" b="1">
                <a:solidFill>
                  <a:srgbClr val="68A84D"/>
                </a:solidFill>
                <a:latin typeface="Arial"/>
                <a:cs typeface="Arial"/>
              </a:rPr>
              <a:t>1. Introduction to the </a:t>
            </a:r>
            <a:r>
              <a:rPr lang="en-GB" sz="2400" b="1">
                <a:solidFill>
                  <a:srgbClr val="68A84D"/>
                </a:solidFill>
                <a:latin typeface="Arial"/>
                <a:cs typeface="Arial"/>
              </a:rPr>
              <a:t>new WT BREF/BATCs (1)</a:t>
            </a:r>
            <a:endParaRPr lang="en-US" sz="2400" b="1">
              <a:solidFill>
                <a:srgbClr val="68A84D"/>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9D19AC40-A291-6480-B761-E2B987866119}"/>
              </a:ext>
            </a:extLst>
          </p:cNvPr>
          <p:cNvSpPr txBox="1"/>
          <p:nvPr/>
        </p:nvSpPr>
        <p:spPr>
          <a:xfrm>
            <a:off x="213186" y="1029180"/>
            <a:ext cx="8182687"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en-GB" dirty="0">
                <a:solidFill>
                  <a:srgbClr val="0070C0"/>
                </a:solidFill>
                <a:latin typeface="Arial"/>
                <a:cs typeface="Arial"/>
              </a:rPr>
              <a:t>Covers waste treatment by mechanical, biological and </a:t>
            </a:r>
            <a:r>
              <a:rPr lang="en-GB" dirty="0" err="1">
                <a:solidFill>
                  <a:srgbClr val="0070C0"/>
                </a:solidFill>
                <a:latin typeface="Arial"/>
                <a:cs typeface="Arial"/>
              </a:rPr>
              <a:t>physico</a:t>
            </a:r>
            <a:r>
              <a:rPr lang="en-GB" dirty="0">
                <a:solidFill>
                  <a:srgbClr val="0070C0"/>
                </a:solidFill>
                <a:latin typeface="Arial"/>
                <a:cs typeface="Arial"/>
              </a:rPr>
              <a:t>-chemical processes as well as temporary storage of hazardous waste</a:t>
            </a:r>
            <a:endParaRPr lang="en-GB" dirty="0">
              <a:latin typeface="Arial"/>
              <a:cs typeface="Arial"/>
            </a:endParaRPr>
          </a:p>
          <a:p>
            <a:pPr marL="285750" indent="-285750">
              <a:buFont typeface="Arial" panose="020B0604020202020204" pitchFamily="34" charset="0"/>
              <a:buChar char="•"/>
            </a:pPr>
            <a:r>
              <a:rPr lang="en-GB" dirty="0" err="1">
                <a:solidFill>
                  <a:srgbClr val="0070C0"/>
                </a:solidFill>
                <a:latin typeface="Arial" panose="020B0604020202020204" pitchFamily="34" charset="0"/>
                <a:cs typeface="Arial" panose="020B0604020202020204" pitchFamily="34" charset="0"/>
              </a:rPr>
              <a:t>BRef</a:t>
            </a:r>
            <a:r>
              <a:rPr lang="en-GB" dirty="0">
                <a:solidFill>
                  <a:srgbClr val="0070C0"/>
                </a:solidFill>
                <a:latin typeface="Arial" panose="020B0604020202020204" pitchFamily="34" charset="0"/>
                <a:cs typeface="Arial" panose="020B0604020202020204" pitchFamily="34" charset="0"/>
              </a:rPr>
              <a:t> note = BAT (best available techniques) reference note</a:t>
            </a:r>
          </a:p>
          <a:p>
            <a:pPr marL="285750" indent="-285750">
              <a:buFont typeface="Arial" panose="020B0604020202020204" pitchFamily="34" charset="0"/>
              <a:buChar char="•"/>
            </a:pPr>
            <a:r>
              <a:rPr lang="en-GB" dirty="0">
                <a:solidFill>
                  <a:srgbClr val="0070C0"/>
                </a:solidFill>
                <a:latin typeface="Arial" panose="020B0604020202020204" pitchFamily="34" charset="0"/>
                <a:cs typeface="Arial" panose="020B0604020202020204" pitchFamily="34" charset="0"/>
              </a:rPr>
              <a:t>Published by the European Commission – collaborative process via the Technical Working Group (Member States, industry representatives and NGOs) and Shadow </a:t>
            </a:r>
            <a:r>
              <a:rPr lang="en-GB" dirty="0" err="1">
                <a:solidFill>
                  <a:srgbClr val="0070C0"/>
                </a:solidFill>
                <a:latin typeface="Arial" panose="020B0604020202020204" pitchFamily="34" charset="0"/>
                <a:cs typeface="Arial" panose="020B0604020202020204" pitchFamily="34" charset="0"/>
              </a:rPr>
              <a:t>TWGs</a:t>
            </a:r>
            <a:r>
              <a:rPr lang="en-GB" dirty="0">
                <a:solidFill>
                  <a:srgbClr val="0070C0"/>
                </a:solidFill>
                <a:latin typeface="Arial" panose="020B0604020202020204" pitchFamily="34" charset="0"/>
                <a:cs typeface="Arial" panose="020B0604020202020204" pitchFamily="34" charset="0"/>
              </a:rPr>
              <a:t> at MS level</a:t>
            </a:r>
          </a:p>
          <a:p>
            <a:pPr marL="285750" indent="-285750">
              <a:buFont typeface="Arial" panose="020B0604020202020204" pitchFamily="34" charset="0"/>
              <a:buChar char="•"/>
            </a:pPr>
            <a:r>
              <a:rPr lang="en-GB" dirty="0">
                <a:solidFill>
                  <a:srgbClr val="0070C0"/>
                </a:solidFill>
                <a:latin typeface="Arial"/>
                <a:cs typeface="Arial"/>
              </a:rPr>
              <a:t>Ensures use of BAT, continuous improvement + consistency across EU</a:t>
            </a:r>
          </a:p>
          <a:p>
            <a:pPr marL="285750" indent="-285750">
              <a:buFont typeface="Arial" panose="020B0604020202020204" pitchFamily="34" charset="0"/>
              <a:buChar char="•"/>
            </a:pPr>
            <a:r>
              <a:rPr lang="en-GB" dirty="0">
                <a:solidFill>
                  <a:srgbClr val="0070C0"/>
                </a:solidFill>
                <a:latin typeface="Arial"/>
                <a:cs typeface="Arial"/>
              </a:rPr>
              <a:t>Main </a:t>
            </a:r>
            <a:r>
              <a:rPr lang="en-GB" dirty="0" err="1">
                <a:solidFill>
                  <a:srgbClr val="0070C0"/>
                </a:solidFill>
                <a:latin typeface="Arial"/>
                <a:cs typeface="Arial"/>
              </a:rPr>
              <a:t>BREF</a:t>
            </a:r>
            <a:r>
              <a:rPr lang="en-GB" dirty="0">
                <a:solidFill>
                  <a:srgbClr val="0070C0"/>
                </a:solidFill>
                <a:latin typeface="Arial"/>
                <a:cs typeface="Arial"/>
              </a:rPr>
              <a:t> document describes BAT; accompanying BAT conclusions (</a:t>
            </a:r>
            <a:r>
              <a:rPr lang="en-GB" dirty="0" err="1">
                <a:solidFill>
                  <a:srgbClr val="0070C0"/>
                </a:solidFill>
                <a:latin typeface="Arial"/>
                <a:cs typeface="Arial"/>
              </a:rPr>
              <a:t>BATCs</a:t>
            </a:r>
            <a:r>
              <a:rPr lang="en-GB" dirty="0">
                <a:solidFill>
                  <a:srgbClr val="0070C0"/>
                </a:solidFill>
                <a:latin typeface="Arial"/>
                <a:cs typeface="Arial"/>
              </a:rPr>
              <a:t>) set out standards which must be met </a:t>
            </a:r>
          </a:p>
          <a:p>
            <a:pPr marL="285750" indent="-285750">
              <a:buFont typeface="Arial" panose="020B0604020202020204" pitchFamily="34" charset="0"/>
              <a:buChar char="•"/>
            </a:pPr>
            <a:r>
              <a:rPr lang="en-GB" dirty="0">
                <a:solidFill>
                  <a:srgbClr val="0070C0"/>
                </a:solidFill>
                <a:latin typeface="Arial"/>
                <a:cs typeface="Arial"/>
              </a:rPr>
              <a:t>BAT-</a:t>
            </a:r>
            <a:r>
              <a:rPr lang="en-GB" dirty="0" err="1">
                <a:solidFill>
                  <a:srgbClr val="0070C0"/>
                </a:solidFill>
                <a:latin typeface="Arial"/>
                <a:cs typeface="Arial"/>
              </a:rPr>
              <a:t>AELs</a:t>
            </a:r>
            <a:r>
              <a:rPr lang="en-GB" dirty="0">
                <a:solidFill>
                  <a:srgbClr val="0070C0"/>
                </a:solidFill>
                <a:latin typeface="Arial"/>
                <a:cs typeface="Arial"/>
              </a:rPr>
              <a:t> form basis for new </a:t>
            </a:r>
            <a:r>
              <a:rPr lang="en-GB" dirty="0" err="1">
                <a:solidFill>
                  <a:srgbClr val="0070C0"/>
                </a:solidFill>
                <a:latin typeface="Arial"/>
                <a:cs typeface="Arial"/>
              </a:rPr>
              <a:t>ELVs</a:t>
            </a:r>
            <a:r>
              <a:rPr lang="en-GB" dirty="0">
                <a:solidFill>
                  <a:srgbClr val="0070C0"/>
                </a:solidFill>
                <a:latin typeface="Arial"/>
                <a:cs typeface="Arial"/>
              </a:rPr>
              <a:t> (unless operator obtains a derogation)</a:t>
            </a:r>
            <a:endParaRPr lang="en-GB" dirty="0">
              <a:solidFill>
                <a:srgbClr val="000000"/>
              </a:solidFill>
              <a:latin typeface="Arial"/>
              <a:cs typeface="Arial"/>
            </a:endParaRPr>
          </a:p>
          <a:p>
            <a:pPr marL="285750" indent="-285750">
              <a:buFont typeface="Arial" panose="020B0604020202020204" pitchFamily="34" charset="0"/>
              <a:buChar char="•"/>
            </a:pPr>
            <a:r>
              <a:rPr lang="en-GB" b="1" dirty="0">
                <a:solidFill>
                  <a:srgbClr val="0070C0"/>
                </a:solidFill>
                <a:latin typeface="Arial"/>
                <a:cs typeface="Arial"/>
              </a:rPr>
              <a:t>EU Exit - </a:t>
            </a:r>
            <a:r>
              <a:rPr lang="en-GB" b="1" dirty="0" err="1">
                <a:solidFill>
                  <a:srgbClr val="0070C0"/>
                </a:solidFill>
                <a:latin typeface="Arial"/>
                <a:cs typeface="Arial"/>
              </a:rPr>
              <a:t>BATCs</a:t>
            </a:r>
            <a:r>
              <a:rPr lang="en-GB" b="1" dirty="0">
                <a:solidFill>
                  <a:srgbClr val="0070C0"/>
                </a:solidFill>
                <a:latin typeface="Arial"/>
                <a:cs typeface="Arial"/>
              </a:rPr>
              <a:t> have been incorporated into UK law</a:t>
            </a:r>
            <a:endParaRPr lang="en-GB" dirty="0"/>
          </a:p>
        </p:txBody>
      </p:sp>
    </p:spTree>
    <p:extLst>
      <p:ext uri="{BB962C8B-B14F-4D97-AF65-F5344CB8AC3E}">
        <p14:creationId xmlns:p14="http://schemas.microsoft.com/office/powerpoint/2010/main" val="636853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CA383-2EA3-644D-95DC-01DDDBEAC135}"/>
              </a:ext>
            </a:extLst>
          </p:cNvPr>
          <p:cNvSpPr txBox="1"/>
          <p:nvPr/>
        </p:nvSpPr>
        <p:spPr>
          <a:xfrm>
            <a:off x="213186" y="284372"/>
            <a:ext cx="7849778" cy="461665"/>
          </a:xfrm>
          <a:prstGeom prst="rect">
            <a:avLst/>
          </a:prstGeom>
          <a:noFill/>
        </p:spPr>
        <p:txBody>
          <a:bodyPr wrap="square" lIns="91440" tIns="45720" rIns="91440" bIns="45720" rtlCol="0" anchor="t">
            <a:spAutoFit/>
          </a:bodyPr>
          <a:lstStyle/>
          <a:p>
            <a:r>
              <a:rPr lang="en-US" sz="2400" b="1">
                <a:solidFill>
                  <a:srgbClr val="68A84D"/>
                </a:solidFill>
                <a:latin typeface="Arial"/>
                <a:cs typeface="Arial"/>
              </a:rPr>
              <a:t>1. Introduction to the new</a:t>
            </a:r>
            <a:r>
              <a:rPr lang="en-GB" sz="2400" b="1">
                <a:solidFill>
                  <a:srgbClr val="68A84D"/>
                </a:solidFill>
                <a:latin typeface="Arial"/>
                <a:cs typeface="Arial"/>
              </a:rPr>
              <a:t> WT BREF/BATCs (2)</a:t>
            </a:r>
            <a:endParaRPr lang="en-US" sz="2400" b="1">
              <a:solidFill>
                <a:srgbClr val="68A84D"/>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9D19AC40-A291-6480-B761-E2B987866119}"/>
              </a:ext>
            </a:extLst>
          </p:cNvPr>
          <p:cNvSpPr txBox="1"/>
          <p:nvPr/>
        </p:nvSpPr>
        <p:spPr>
          <a:xfrm>
            <a:off x="213186" y="1029180"/>
            <a:ext cx="7547687" cy="535531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en-GB">
                <a:solidFill>
                  <a:srgbClr val="0070C0"/>
                </a:solidFill>
                <a:latin typeface="Arial"/>
                <a:cs typeface="Arial"/>
              </a:rPr>
              <a:t>BATCs published 10/08/18 – 4 years for existing plants to comply</a:t>
            </a:r>
          </a:p>
          <a:p>
            <a:pPr marL="285750" indent="-285750">
              <a:buFont typeface="Arial" panose="020B0604020202020204" pitchFamily="34" charset="0"/>
              <a:buChar char="•"/>
            </a:pPr>
            <a:endParaRPr lang="en-GB">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solidFill>
                  <a:srgbClr val="0070C0"/>
                </a:solidFill>
                <a:latin typeface="Arial"/>
                <a:cs typeface="Arial"/>
              </a:rPr>
              <a:t>Existing Plants – BATCs/BAT-AELS take effect from 10/08/22</a:t>
            </a:r>
          </a:p>
          <a:p>
            <a:pPr marL="285750" indent="-285750">
              <a:buFont typeface="Arial" panose="020B0604020202020204" pitchFamily="34" charset="0"/>
              <a:buChar char="•"/>
            </a:pPr>
            <a:endParaRPr lang="en-GB">
              <a:solidFill>
                <a:srgbClr val="0070C0"/>
              </a:solidFill>
              <a:latin typeface="Arial"/>
              <a:cs typeface="Arial"/>
            </a:endParaRPr>
          </a:p>
          <a:p>
            <a:pPr marL="285750" indent="-285750">
              <a:buFont typeface="Arial" panose="020B0604020202020204" pitchFamily="34" charset="0"/>
              <a:buChar char="•"/>
            </a:pPr>
            <a:r>
              <a:rPr lang="en-GB">
                <a:solidFill>
                  <a:srgbClr val="0070C0"/>
                </a:solidFill>
                <a:latin typeface="Arial"/>
                <a:cs typeface="Arial"/>
              </a:rPr>
              <a:t>New plants (= </a:t>
            </a:r>
            <a:r>
              <a:rPr lang="en-GB" b="1">
                <a:solidFill>
                  <a:srgbClr val="0070C0"/>
                </a:solidFill>
                <a:latin typeface="Arial"/>
                <a:cs typeface="Arial"/>
              </a:rPr>
              <a:t>permit issued after 10/08/22</a:t>
            </a:r>
            <a:r>
              <a:rPr lang="en-GB">
                <a:solidFill>
                  <a:srgbClr val="0070C0"/>
                </a:solidFill>
                <a:latin typeface="Arial"/>
                <a:cs typeface="Arial"/>
              </a:rPr>
              <a:t>) compliance with BATCs/ BAT-AELs required straight away</a:t>
            </a:r>
          </a:p>
          <a:p>
            <a:pPr marL="285750" indent="-285750">
              <a:buFont typeface="Arial" panose="020B0604020202020204" pitchFamily="34" charset="0"/>
              <a:buChar char="•"/>
            </a:pPr>
            <a:endParaRPr lang="en-GB">
              <a:solidFill>
                <a:srgbClr val="0070C0"/>
              </a:solidFill>
              <a:latin typeface="Arial"/>
              <a:cs typeface="Arial"/>
            </a:endParaRPr>
          </a:p>
          <a:p>
            <a:pPr marL="285750" indent="-285750">
              <a:buFont typeface="Arial" panose="020B0604020202020204" pitchFamily="34" charset="0"/>
              <a:buChar char="•"/>
            </a:pPr>
            <a:r>
              <a:rPr lang="en-GB">
                <a:solidFill>
                  <a:srgbClr val="0070C0"/>
                </a:solidFill>
                <a:latin typeface="Arial"/>
                <a:cs typeface="Arial"/>
              </a:rPr>
              <a:t>BAT-AELs = BAT - Associated Emission Levels (Mandatory)</a:t>
            </a:r>
          </a:p>
          <a:p>
            <a:pPr marL="742950" lvl="1" indent="-285750">
              <a:buFont typeface="Arial" panose="020B0604020202020204" pitchFamily="34" charset="0"/>
              <a:buChar char="•"/>
            </a:pPr>
            <a:r>
              <a:rPr lang="en-GB">
                <a:solidFill>
                  <a:srgbClr val="0070C0"/>
                </a:solidFill>
                <a:latin typeface="Arial"/>
                <a:cs typeface="Arial"/>
              </a:rPr>
              <a:t>Often expressed as a range e.g. dust 2-5 mg/Nm</a:t>
            </a:r>
            <a:r>
              <a:rPr lang="en-GB" baseline="30000">
                <a:solidFill>
                  <a:srgbClr val="0070C0"/>
                </a:solidFill>
                <a:latin typeface="Arial"/>
                <a:cs typeface="Arial"/>
              </a:rPr>
              <a:t>3</a:t>
            </a:r>
          </a:p>
          <a:p>
            <a:pPr marL="742950" lvl="1" indent="-285750">
              <a:buFont typeface="Arial" panose="020B0604020202020204" pitchFamily="34" charset="0"/>
              <a:buChar char="•"/>
            </a:pPr>
            <a:r>
              <a:rPr lang="en-GB">
                <a:solidFill>
                  <a:srgbClr val="0070C0"/>
                </a:solidFill>
                <a:latin typeface="Arial"/>
                <a:cs typeface="Arial"/>
              </a:rPr>
              <a:t>Footnotes to aid interpretation</a:t>
            </a:r>
          </a:p>
          <a:p>
            <a:pPr marL="742950" lvl="1" indent="-285750">
              <a:buFont typeface="Arial" panose="020B0604020202020204" pitchFamily="34" charset="0"/>
              <a:buChar char="•"/>
            </a:pPr>
            <a:endParaRPr lang="en-GB">
              <a:solidFill>
                <a:srgbClr val="0070C0"/>
              </a:solidFill>
              <a:highlight>
                <a:srgbClr val="FFFF00"/>
              </a:highlight>
              <a:latin typeface="Arial"/>
              <a:cs typeface="Arial"/>
            </a:endParaRPr>
          </a:p>
          <a:p>
            <a:pPr marL="285750" indent="-285750">
              <a:buFont typeface="Arial" panose="020B0604020202020204" pitchFamily="34" charset="0"/>
              <a:buChar char="•"/>
            </a:pPr>
            <a:r>
              <a:rPr lang="en-GB">
                <a:solidFill>
                  <a:srgbClr val="0070C0"/>
                </a:solidFill>
                <a:latin typeface="Arial"/>
                <a:cs typeface="Arial"/>
              </a:rPr>
              <a:t>Additional “narrative BAT” requirements also apply e.g. monitoring, management system requirements </a:t>
            </a:r>
          </a:p>
          <a:p>
            <a:pPr marL="285750" indent="-285750">
              <a:buFont typeface="Arial" panose="020B0604020202020204" pitchFamily="34" charset="0"/>
              <a:buChar char="•"/>
            </a:pPr>
            <a:endParaRPr lang="en-GB">
              <a:solidFill>
                <a:srgbClr val="0070C0"/>
              </a:solidFill>
              <a:latin typeface="Arial" panose="020B0604020202020204" pitchFamily="34" charset="0"/>
              <a:cs typeface="Arial" panose="020B0604020202020204" pitchFamily="34" charset="0"/>
            </a:endParaRPr>
          </a:p>
          <a:p>
            <a:pPr lvl="1"/>
            <a:endParaRPr lang="en-GB" sz="180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endParaRPr lang="en-GB">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a:latin typeface="Arial" panose="020B0604020202020204" pitchFamily="34" charset="0"/>
              <a:cs typeface="Arial" panose="020B0604020202020204" pitchFamily="34" charset="0"/>
            </a:endParaRPr>
          </a:p>
          <a:p>
            <a:endParaRPr lang="en-GB"/>
          </a:p>
          <a:p>
            <a:pPr marL="285750" indent="-285750">
              <a:buFont typeface="Arial" panose="020B0604020202020204" pitchFamily="34" charset="0"/>
              <a:buChar char="•"/>
            </a:pPr>
            <a:endParaRPr lang="en-GB"/>
          </a:p>
        </p:txBody>
      </p:sp>
    </p:spTree>
    <p:extLst>
      <p:ext uri="{BB962C8B-B14F-4D97-AF65-F5344CB8AC3E}">
        <p14:creationId xmlns:p14="http://schemas.microsoft.com/office/powerpoint/2010/main" val="93947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CA383-2EA3-644D-95DC-01DDDBEAC135}"/>
              </a:ext>
            </a:extLst>
          </p:cNvPr>
          <p:cNvSpPr txBox="1"/>
          <p:nvPr/>
        </p:nvSpPr>
        <p:spPr>
          <a:xfrm>
            <a:off x="359184" y="265454"/>
            <a:ext cx="7441208" cy="461665"/>
          </a:xfrm>
          <a:prstGeom prst="rect">
            <a:avLst/>
          </a:prstGeom>
          <a:noFill/>
        </p:spPr>
        <p:txBody>
          <a:bodyPr wrap="square" lIns="91440" tIns="45720" rIns="91440" bIns="45720" rtlCol="0" anchor="t">
            <a:spAutoFit/>
          </a:bodyPr>
          <a:lstStyle/>
          <a:p>
            <a:r>
              <a:rPr lang="en-US" sz="2400" b="1">
                <a:solidFill>
                  <a:srgbClr val="68A84D"/>
                </a:solidFill>
                <a:latin typeface="Arial"/>
                <a:cs typeface="Arial"/>
              </a:rPr>
              <a:t>2. </a:t>
            </a:r>
            <a:r>
              <a:rPr lang="en-GB" sz="2400" b="1">
                <a:solidFill>
                  <a:srgbClr val="68A84D"/>
                </a:solidFill>
                <a:latin typeface="Arial"/>
                <a:cs typeface="Arial"/>
              </a:rPr>
              <a:t>WT BATCs – key changes (1)  </a:t>
            </a:r>
            <a:endParaRPr lang="en-US" sz="2400" b="1">
              <a:solidFill>
                <a:srgbClr val="68A84D"/>
              </a:solidFill>
              <a:highlight>
                <a:srgbClr val="FFFF00"/>
              </a:highlight>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9D19AC40-A291-6480-B761-E2B987866119}"/>
              </a:ext>
            </a:extLst>
          </p:cNvPr>
          <p:cNvSpPr txBox="1"/>
          <p:nvPr/>
        </p:nvSpPr>
        <p:spPr>
          <a:xfrm>
            <a:off x="213186" y="1029180"/>
            <a:ext cx="8547812"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en-GB">
                <a:solidFill>
                  <a:srgbClr val="0070C0"/>
                </a:solidFill>
                <a:latin typeface="Arial" panose="020B0604020202020204" pitchFamily="34" charset="0"/>
                <a:cs typeface="Arial" panose="020B0604020202020204" pitchFamily="34" charset="0"/>
              </a:rPr>
              <a:t>New conclusions specific to biological treatment (non-</a:t>
            </a:r>
            <a:r>
              <a:rPr lang="en-GB" err="1">
                <a:solidFill>
                  <a:srgbClr val="0070C0"/>
                </a:solidFill>
                <a:latin typeface="Arial" panose="020B0604020202020204" pitchFamily="34" charset="0"/>
                <a:cs typeface="Arial" panose="020B0604020202020204" pitchFamily="34" charset="0"/>
              </a:rPr>
              <a:t>haz</a:t>
            </a:r>
            <a:r>
              <a:rPr lang="en-GB">
                <a:solidFill>
                  <a:srgbClr val="0070C0"/>
                </a:solidFill>
                <a:latin typeface="Arial" panose="020B0604020202020204" pitchFamily="34" charset="0"/>
                <a:cs typeface="Arial" panose="020B0604020202020204" pitchFamily="34" charset="0"/>
              </a:rPr>
              <a:t>) and metal shredding</a:t>
            </a:r>
          </a:p>
          <a:p>
            <a:pPr marL="285750" indent="-285750">
              <a:buFont typeface="Arial" panose="020B0604020202020204" pitchFamily="34" charset="0"/>
              <a:buChar char="•"/>
            </a:pPr>
            <a:endParaRPr lang="en-GB">
              <a:solidFill>
                <a:srgbClr val="0070C0"/>
              </a:solidFill>
              <a:highlight>
                <a:srgbClr val="FFFF00"/>
              </a:highlight>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a:solidFill>
                  <a:srgbClr val="0070C0"/>
                </a:solidFill>
                <a:latin typeface="Arial" panose="020B0604020202020204" pitchFamily="34" charset="0"/>
                <a:cs typeface="Arial" panose="020B0604020202020204" pitchFamily="34" charset="0"/>
              </a:rPr>
              <a:t>BAT-</a:t>
            </a:r>
            <a:r>
              <a:rPr lang="en-GB" err="1">
                <a:solidFill>
                  <a:srgbClr val="0070C0"/>
                </a:solidFill>
                <a:latin typeface="Arial" panose="020B0604020202020204" pitchFamily="34" charset="0"/>
                <a:cs typeface="Arial" panose="020B0604020202020204" pitchFamily="34" charset="0"/>
              </a:rPr>
              <a:t>AELs</a:t>
            </a:r>
            <a:r>
              <a:rPr lang="en-GB">
                <a:solidFill>
                  <a:srgbClr val="0070C0"/>
                </a:solidFill>
                <a:latin typeface="Arial" panose="020B0604020202020204" pitchFamily="34" charset="0"/>
                <a:cs typeface="Arial" panose="020B0604020202020204" pitchFamily="34" charset="0"/>
              </a:rPr>
              <a:t> </a:t>
            </a:r>
            <a:r>
              <a:rPr lang="en-GB" b="0" i="0">
                <a:solidFill>
                  <a:srgbClr val="0070C0"/>
                </a:solidFill>
                <a:effectLst/>
                <a:latin typeface="Arial" panose="020B0604020202020204" pitchFamily="34" charset="0"/>
                <a:cs typeface="Arial" panose="020B0604020202020204" pitchFamily="34" charset="0"/>
              </a:rPr>
              <a:t>for emissions to water and to air from mechanical treatments of waste (shredders) and from biological treatment of waste.</a:t>
            </a:r>
            <a:endParaRPr lang="en-GB">
              <a:solidFill>
                <a:srgbClr val="0070C0"/>
              </a:solidFill>
              <a:latin typeface="Arial" panose="020B0604020202020204" pitchFamily="34" charset="0"/>
              <a:cs typeface="Arial" panose="020B0604020202020204" pitchFamily="34" charset="0"/>
            </a:endParaRPr>
          </a:p>
          <a:p>
            <a:endParaRPr lang="en-GB">
              <a:solidFill>
                <a:srgbClr val="0070C0"/>
              </a:solidFill>
            </a:endParaRPr>
          </a:p>
          <a:p>
            <a:pPr marL="285750" indent="-285750">
              <a:buFont typeface="Arial" panose="020B0604020202020204" pitchFamily="34" charset="0"/>
              <a:buChar char="•"/>
            </a:pPr>
            <a:r>
              <a:rPr lang="en-GB">
                <a:solidFill>
                  <a:srgbClr val="0070C0"/>
                </a:solidFill>
                <a:latin typeface="Arial" panose="020B0604020202020204" pitchFamily="34" charset="0"/>
                <a:cs typeface="Arial" panose="020B0604020202020204" pitchFamily="34" charset="0"/>
              </a:rPr>
              <a:t>Changes in BAT-</a:t>
            </a:r>
            <a:r>
              <a:rPr lang="en-GB" err="1">
                <a:solidFill>
                  <a:srgbClr val="0070C0"/>
                </a:solidFill>
                <a:latin typeface="Arial" panose="020B0604020202020204" pitchFamily="34" charset="0"/>
                <a:cs typeface="Arial" panose="020B0604020202020204" pitchFamily="34" charset="0"/>
              </a:rPr>
              <a:t>AELs</a:t>
            </a:r>
            <a:r>
              <a:rPr lang="en-GB">
                <a:solidFill>
                  <a:srgbClr val="0070C0"/>
                </a:solidFill>
                <a:latin typeface="Arial" panose="020B0604020202020204" pitchFamily="34" charset="0"/>
                <a:cs typeface="Arial" panose="020B0604020202020204" pitchFamily="34" charset="0"/>
              </a:rPr>
              <a:t> for existing activities</a:t>
            </a:r>
          </a:p>
          <a:p>
            <a:endParaRPr lang="en-GB">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874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CA383-2EA3-644D-95DC-01DDDBEAC135}"/>
              </a:ext>
            </a:extLst>
          </p:cNvPr>
          <p:cNvSpPr txBox="1"/>
          <p:nvPr/>
        </p:nvSpPr>
        <p:spPr>
          <a:xfrm>
            <a:off x="359184" y="265454"/>
            <a:ext cx="7506522" cy="461665"/>
          </a:xfrm>
          <a:prstGeom prst="rect">
            <a:avLst/>
          </a:prstGeom>
          <a:noFill/>
        </p:spPr>
        <p:txBody>
          <a:bodyPr wrap="square" lIns="91440" tIns="45720" rIns="91440" bIns="45720" rtlCol="0" anchor="t">
            <a:spAutoFit/>
          </a:bodyPr>
          <a:lstStyle/>
          <a:p>
            <a:r>
              <a:rPr lang="en-US" sz="2400" b="1">
                <a:solidFill>
                  <a:srgbClr val="68A84D"/>
                </a:solidFill>
                <a:latin typeface="Arial"/>
                <a:cs typeface="Arial"/>
              </a:rPr>
              <a:t>2. </a:t>
            </a:r>
            <a:r>
              <a:rPr lang="en-GB" sz="2400" b="1">
                <a:solidFill>
                  <a:srgbClr val="68A84D"/>
                </a:solidFill>
                <a:latin typeface="Arial"/>
                <a:cs typeface="Arial"/>
              </a:rPr>
              <a:t>WT BATCs – key changes (2)  </a:t>
            </a:r>
            <a:endParaRPr lang="en-US" sz="2400" b="1">
              <a:solidFill>
                <a:srgbClr val="68A84D"/>
              </a:solidFill>
              <a:highlight>
                <a:srgbClr val="FFFF00"/>
              </a:highlight>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9D19AC40-A291-6480-B761-E2B987866119}"/>
              </a:ext>
            </a:extLst>
          </p:cNvPr>
          <p:cNvSpPr txBox="1"/>
          <p:nvPr/>
        </p:nvSpPr>
        <p:spPr>
          <a:xfrm>
            <a:off x="213186" y="1029180"/>
            <a:ext cx="8547812"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panose="020B0604020202020204" pitchFamily="34" charset="0"/>
              <a:buChar char="•"/>
            </a:pPr>
            <a:r>
              <a:rPr lang="en-GB">
                <a:solidFill>
                  <a:srgbClr val="0070C0"/>
                </a:solidFill>
                <a:latin typeface="Arial"/>
                <a:cs typeface="Arial"/>
              </a:rPr>
              <a:t>Emissions inventory (BAT 3)</a:t>
            </a:r>
            <a:endParaRPr lang="en-GB">
              <a:solidFill>
                <a:srgbClr val="0070C0"/>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a:solidFill>
                  <a:srgbClr val="0070C0"/>
                </a:solidFill>
                <a:latin typeface="Arial" panose="020B0604020202020204" pitchFamily="34" charset="0"/>
                <a:cs typeface="Arial" panose="020B0604020202020204" pitchFamily="34" charset="0"/>
              </a:rPr>
              <a:t>Part of the EMS</a:t>
            </a:r>
          </a:p>
          <a:p>
            <a:pPr marL="742950" lvl="1" indent="-285750">
              <a:buFont typeface="Arial" panose="020B0604020202020204" pitchFamily="34" charset="0"/>
              <a:buChar char="•"/>
            </a:pPr>
            <a:r>
              <a:rPr lang="en-GB">
                <a:solidFill>
                  <a:srgbClr val="0070C0"/>
                </a:solidFill>
                <a:latin typeface="Arial" panose="020B0604020202020204" pitchFamily="34" charset="0"/>
                <a:cs typeface="Arial" panose="020B0604020202020204" pitchFamily="34" charset="0"/>
              </a:rPr>
              <a:t>Waste water</a:t>
            </a:r>
          </a:p>
          <a:p>
            <a:pPr marL="742950" lvl="1" indent="-285750">
              <a:buFont typeface="Arial" panose="020B0604020202020204" pitchFamily="34" charset="0"/>
              <a:buChar char="•"/>
            </a:pPr>
            <a:r>
              <a:rPr lang="en-GB">
                <a:solidFill>
                  <a:srgbClr val="0070C0"/>
                </a:solidFill>
                <a:latin typeface="Arial" panose="020B0604020202020204" pitchFamily="34" charset="0"/>
                <a:cs typeface="Arial" panose="020B0604020202020204" pitchFamily="34" charset="0"/>
              </a:rPr>
              <a:t>Waste gas</a:t>
            </a:r>
          </a:p>
          <a:p>
            <a:pPr marL="742950" lvl="1" indent="-285750">
              <a:buFont typeface="Arial" panose="020B0604020202020204" pitchFamily="34" charset="0"/>
              <a:buChar char="•"/>
            </a:pPr>
            <a:endParaRPr lang="en-GB">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solidFill>
                  <a:srgbClr val="0070C0"/>
                </a:solidFill>
                <a:latin typeface="Arial"/>
                <a:cs typeface="Arial"/>
              </a:rPr>
              <a:t>Characteristics of waste inputs as well as waste water and waste gas streams</a:t>
            </a:r>
          </a:p>
          <a:p>
            <a:pPr marL="285750" indent="-285750">
              <a:buFont typeface="Arial" panose="020B0604020202020204" pitchFamily="34" charset="0"/>
              <a:buChar char="•"/>
            </a:pPr>
            <a:endParaRPr lang="en-GB">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a:solidFill>
                  <a:srgbClr val="0070C0"/>
                </a:solidFill>
                <a:latin typeface="Arial" panose="020B0604020202020204" pitchFamily="34" charset="0"/>
                <a:cs typeface="Arial" panose="020B0604020202020204" pitchFamily="34" charset="0"/>
              </a:rPr>
              <a:t>Identify relevant substances → monitoring programme</a:t>
            </a:r>
          </a:p>
        </p:txBody>
      </p:sp>
    </p:spTree>
    <p:extLst>
      <p:ext uri="{BB962C8B-B14F-4D97-AF65-F5344CB8AC3E}">
        <p14:creationId xmlns:p14="http://schemas.microsoft.com/office/powerpoint/2010/main" val="3459602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CA383-2EA3-644D-95DC-01DDDBEAC135}"/>
              </a:ext>
            </a:extLst>
          </p:cNvPr>
          <p:cNvSpPr txBox="1"/>
          <p:nvPr/>
        </p:nvSpPr>
        <p:spPr>
          <a:xfrm>
            <a:off x="389920" y="99320"/>
            <a:ext cx="7475538" cy="1046440"/>
          </a:xfrm>
          <a:prstGeom prst="rect">
            <a:avLst/>
          </a:prstGeom>
          <a:noFill/>
        </p:spPr>
        <p:txBody>
          <a:bodyPr wrap="square" lIns="91440" tIns="45720" rIns="91440" bIns="45720" rtlCol="0" anchor="t">
            <a:spAutoFit/>
          </a:bodyPr>
          <a:lstStyle/>
          <a:p>
            <a:r>
              <a:rPr lang="en-US" sz="2400" b="1" dirty="0">
                <a:solidFill>
                  <a:srgbClr val="68A84D"/>
                </a:solidFill>
                <a:latin typeface="Arial"/>
                <a:cs typeface="Arial"/>
              </a:rPr>
              <a:t>3. How permit reviews will work 	                         </a:t>
            </a:r>
            <a:r>
              <a:rPr lang="en-US" sz="2000" b="1" dirty="0">
                <a:solidFill>
                  <a:srgbClr val="68A84D"/>
                </a:solidFill>
                <a:latin typeface="Arial"/>
                <a:cs typeface="Arial"/>
              </a:rPr>
              <a:t>a) Permit review mechanism and timescale</a:t>
            </a:r>
            <a:endParaRPr lang="en-GB" sz="2000" dirty="0">
              <a:ea typeface="+mn-lt"/>
              <a:cs typeface="+mn-lt"/>
            </a:endParaRPr>
          </a:p>
          <a:p>
            <a:endParaRPr lang="en-GB" b="1" dirty="0">
              <a:solidFill>
                <a:srgbClr val="68A84D"/>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9D19AC40-A291-6480-B761-E2B987866119}"/>
              </a:ext>
            </a:extLst>
          </p:cNvPr>
          <p:cNvSpPr txBox="1"/>
          <p:nvPr/>
        </p:nvSpPr>
        <p:spPr>
          <a:xfrm>
            <a:off x="387811" y="1100617"/>
            <a:ext cx="7911218"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Sans-Serif"/>
              <a:buChar char="•"/>
            </a:pPr>
            <a:r>
              <a:rPr lang="en-GB" dirty="0">
                <a:solidFill>
                  <a:srgbClr val="0070C0"/>
                </a:solidFill>
                <a:latin typeface="Arial"/>
                <a:cs typeface="Arial"/>
              </a:rPr>
              <a:t>Standard Further Information Notice (Regulation 63(2)) issued October 2022</a:t>
            </a:r>
            <a:endParaRPr lang="en-US" dirty="0">
              <a:ea typeface="+mn-lt"/>
              <a:cs typeface="+mn-lt"/>
            </a:endParaRPr>
          </a:p>
          <a:p>
            <a:pPr marL="285750" indent="-285750">
              <a:buFont typeface="Arial,Sans-Serif"/>
              <a:buChar char="•"/>
            </a:pPr>
            <a:r>
              <a:rPr lang="en-GB" dirty="0">
                <a:solidFill>
                  <a:srgbClr val="0070C0"/>
                </a:solidFill>
                <a:latin typeface="Arial"/>
                <a:ea typeface="+mn-lt"/>
                <a:cs typeface="Arial"/>
              </a:rPr>
              <a:t>Complete BAT Gap Analysis by 4 December 2022</a:t>
            </a:r>
          </a:p>
          <a:p>
            <a:pPr marL="742950" lvl="1" indent="-285750">
              <a:buFont typeface="Arial,Sans-Serif"/>
              <a:buChar char="•"/>
            </a:pPr>
            <a:r>
              <a:rPr lang="en-GB" dirty="0">
                <a:solidFill>
                  <a:srgbClr val="0070C0"/>
                </a:solidFill>
                <a:latin typeface="Arial"/>
                <a:cs typeface="Arial"/>
              </a:rPr>
              <a:t>Not Yes/ No – looking for appropriate amount of justification and supporting evidence (in appendices) where necessary</a:t>
            </a:r>
          </a:p>
          <a:p>
            <a:pPr marL="285750" indent="-285750">
              <a:buFont typeface="Arial,Sans-Serif"/>
              <a:buChar char="•"/>
            </a:pPr>
            <a:r>
              <a:rPr lang="en-GB" dirty="0">
                <a:solidFill>
                  <a:srgbClr val="0070C0"/>
                </a:solidFill>
                <a:latin typeface="Arial"/>
                <a:cs typeface="Arial"/>
              </a:rPr>
              <a:t>SEPA will review Permit and may issue new consolidated variation or short variation (depending on age of Permit and degree of changes made)</a:t>
            </a:r>
          </a:p>
          <a:p>
            <a:pPr marL="742950" lvl="1" indent="-285750">
              <a:buFont typeface="Arial,Sans-Serif"/>
              <a:buChar char="•"/>
            </a:pPr>
            <a:r>
              <a:rPr lang="en-GB" dirty="0">
                <a:solidFill>
                  <a:srgbClr val="0070C0"/>
                </a:solidFill>
                <a:latin typeface="Arial"/>
                <a:cs typeface="Arial"/>
              </a:rPr>
              <a:t>Opportunity to comment on draft variation &amp; ELVs prior to issue</a:t>
            </a:r>
          </a:p>
          <a:p>
            <a:pPr marL="742950" lvl="1" indent="-285750">
              <a:buFont typeface="Arial,Sans-Serif"/>
              <a:buChar char="•"/>
            </a:pPr>
            <a:r>
              <a:rPr lang="en-GB" dirty="0">
                <a:solidFill>
                  <a:srgbClr val="0070C0"/>
                </a:solidFill>
                <a:latin typeface="Arial"/>
                <a:cs typeface="Arial"/>
              </a:rPr>
              <a:t>Upgrade conditions likely</a:t>
            </a:r>
          </a:p>
          <a:p>
            <a:pPr marL="285750" indent="-285750">
              <a:buFont typeface="Arial,Sans-Serif"/>
              <a:buChar char="•"/>
            </a:pPr>
            <a:r>
              <a:rPr lang="en-GB" b="1" dirty="0">
                <a:solidFill>
                  <a:srgbClr val="0070C0"/>
                </a:solidFill>
                <a:highlight>
                  <a:srgbClr val="00FFFF"/>
                </a:highlight>
                <a:latin typeface="Arial"/>
                <a:cs typeface="Arial"/>
              </a:rPr>
              <a:t>DEROGATION QUERIES – PLEASE RAISE THESE ASAP!</a:t>
            </a:r>
          </a:p>
          <a:p>
            <a:pPr marL="285750" indent="-285750">
              <a:buFont typeface="Arial,Sans-Serif"/>
              <a:buChar char="•"/>
            </a:pPr>
            <a:r>
              <a:rPr lang="en-GB" dirty="0">
                <a:solidFill>
                  <a:srgbClr val="0070C0"/>
                </a:solidFill>
                <a:latin typeface="Arial"/>
                <a:ea typeface="Calibri" panose="020F0502020204030204" pitchFamily="34" charset="0"/>
                <a:cs typeface="Arial"/>
              </a:rPr>
              <a:t>Reviews to be completed by end March 2023.</a:t>
            </a:r>
          </a:p>
        </p:txBody>
      </p:sp>
    </p:spTree>
    <p:extLst>
      <p:ext uri="{BB962C8B-B14F-4D97-AF65-F5344CB8AC3E}">
        <p14:creationId xmlns:p14="http://schemas.microsoft.com/office/powerpoint/2010/main" val="912693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CA383-2EA3-644D-95DC-01DDDBEAC135}"/>
              </a:ext>
            </a:extLst>
          </p:cNvPr>
          <p:cNvSpPr txBox="1"/>
          <p:nvPr/>
        </p:nvSpPr>
        <p:spPr>
          <a:xfrm>
            <a:off x="487024" y="53280"/>
            <a:ext cx="7475538" cy="830997"/>
          </a:xfrm>
          <a:prstGeom prst="rect">
            <a:avLst/>
          </a:prstGeom>
          <a:noFill/>
        </p:spPr>
        <p:txBody>
          <a:bodyPr wrap="square" lIns="91440" tIns="45720" rIns="91440" bIns="45720" rtlCol="0" anchor="t">
            <a:spAutoFit/>
          </a:bodyPr>
          <a:lstStyle/>
          <a:p>
            <a:r>
              <a:rPr lang="en-US" sz="2400" b="1" dirty="0">
                <a:solidFill>
                  <a:srgbClr val="68A84D"/>
                </a:solidFill>
                <a:latin typeface="Arial"/>
                <a:cs typeface="Arial"/>
              </a:rPr>
              <a:t>3. How permit reviews will work </a:t>
            </a:r>
          </a:p>
          <a:p>
            <a:r>
              <a:rPr lang="en-US" sz="2000" b="1" dirty="0">
                <a:solidFill>
                  <a:srgbClr val="68A84D"/>
                </a:solidFill>
                <a:latin typeface="Arial"/>
                <a:cs typeface="Arial"/>
              </a:rPr>
              <a:t>b) Response to Reg 63(2) Notice and BAT Gap Analysis</a:t>
            </a:r>
            <a:r>
              <a:rPr lang="en-US" sz="2400" b="1" dirty="0">
                <a:solidFill>
                  <a:srgbClr val="68A84D"/>
                </a:solidFill>
                <a:latin typeface="Arial"/>
                <a:cs typeface="Arial"/>
              </a:rPr>
              <a:t>	 </a:t>
            </a:r>
            <a:endParaRPr lang="en-GB" sz="2400" dirty="0">
              <a:solidFill>
                <a:srgbClr val="000000"/>
              </a:solidFill>
              <a:latin typeface="Calibri" panose="020F0502020204030204"/>
              <a:cs typeface="Calibri" panose="020F0502020204030204"/>
            </a:endParaRPr>
          </a:p>
        </p:txBody>
      </p:sp>
      <p:sp>
        <p:nvSpPr>
          <p:cNvPr id="3" name="TextBox 2">
            <a:extLst>
              <a:ext uri="{FF2B5EF4-FFF2-40B4-BE49-F238E27FC236}">
                <a16:creationId xmlns:a16="http://schemas.microsoft.com/office/drawing/2014/main" id="{9D19AC40-A291-6480-B761-E2B987866119}"/>
              </a:ext>
            </a:extLst>
          </p:cNvPr>
          <p:cNvSpPr txBox="1"/>
          <p:nvPr/>
        </p:nvSpPr>
        <p:spPr>
          <a:xfrm>
            <a:off x="387811" y="1100617"/>
            <a:ext cx="7911218"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GB">
                <a:solidFill>
                  <a:srgbClr val="0070C0"/>
                </a:solidFill>
                <a:latin typeface="Arial"/>
                <a:ea typeface="+mn-lt"/>
                <a:cs typeface="Arial"/>
              </a:rPr>
              <a:t>For each BATC - show how you meet (or will meet) BAT</a:t>
            </a:r>
          </a:p>
          <a:p>
            <a:pPr marL="285750" indent="-285750">
              <a:buFont typeface="Arial"/>
              <a:buChar char="•"/>
            </a:pPr>
            <a:endParaRPr lang="en-GB">
              <a:solidFill>
                <a:srgbClr val="0070C0"/>
              </a:solidFill>
              <a:latin typeface="Calibri"/>
              <a:ea typeface="+mn-lt"/>
              <a:cs typeface="Calibri"/>
            </a:endParaRPr>
          </a:p>
          <a:p>
            <a:pPr marL="285750" indent="-285750">
              <a:buFont typeface="Arial"/>
              <a:buChar char="•"/>
            </a:pPr>
            <a:r>
              <a:rPr lang="en-GB">
                <a:solidFill>
                  <a:srgbClr val="0070C0"/>
                </a:solidFill>
                <a:latin typeface="Arial"/>
                <a:ea typeface="+mn-lt"/>
                <a:cs typeface="Arial"/>
              </a:rPr>
              <a:t>Additional tab of BAT Gap Analysis to be completed for:</a:t>
            </a:r>
          </a:p>
          <a:p>
            <a:pPr marL="742950" lvl="1" indent="-285750">
              <a:buFont typeface="Arial"/>
              <a:buChar char="•"/>
            </a:pPr>
            <a:r>
              <a:rPr lang="en-GB" i="1">
                <a:solidFill>
                  <a:srgbClr val="0070C0"/>
                </a:solidFill>
                <a:latin typeface="Arial"/>
                <a:ea typeface="+mn-lt"/>
                <a:cs typeface="Arial"/>
              </a:rPr>
              <a:t>Site Baseline Report</a:t>
            </a:r>
          </a:p>
          <a:p>
            <a:pPr marL="742950" lvl="1" indent="-285750">
              <a:buFont typeface="Arial"/>
              <a:buChar char="•"/>
            </a:pPr>
            <a:r>
              <a:rPr lang="en-GB" i="1">
                <a:solidFill>
                  <a:srgbClr val="0070C0"/>
                </a:solidFill>
                <a:latin typeface="Arial"/>
                <a:ea typeface="+mn-lt"/>
                <a:cs typeface="Arial"/>
              </a:rPr>
              <a:t>Relevant Hazardous Substances</a:t>
            </a:r>
          </a:p>
          <a:p>
            <a:pPr marL="742950" lvl="1" indent="-285750">
              <a:buFont typeface="Arial"/>
              <a:buChar char="•"/>
            </a:pPr>
            <a:endParaRPr lang="en-GB" i="1">
              <a:solidFill>
                <a:srgbClr val="0070C0"/>
              </a:solidFill>
              <a:latin typeface="Arial"/>
              <a:ea typeface="+mn-lt"/>
              <a:cs typeface="Arial"/>
            </a:endParaRPr>
          </a:p>
          <a:p>
            <a:pPr marL="285750" indent="-285750">
              <a:buFont typeface="Arial"/>
              <a:buChar char="•"/>
            </a:pPr>
            <a:r>
              <a:rPr lang="en-GB">
                <a:solidFill>
                  <a:srgbClr val="0070C0"/>
                </a:solidFill>
                <a:latin typeface="Arial"/>
                <a:cs typeface="Arial"/>
              </a:rPr>
              <a:t>Don’t refer to info already supplied to SEPA – please provide this again</a:t>
            </a:r>
          </a:p>
          <a:p>
            <a:pPr marL="285750" indent="-285750">
              <a:buFont typeface="Arial"/>
              <a:buChar char="•"/>
            </a:pPr>
            <a:endParaRPr lang="en-GB">
              <a:solidFill>
                <a:srgbClr val="0070C0"/>
              </a:solidFill>
              <a:latin typeface="Arial"/>
              <a:cs typeface="Arial"/>
            </a:endParaRPr>
          </a:p>
          <a:p>
            <a:pPr marL="285750" indent="-285750">
              <a:buFont typeface="Arial"/>
              <a:buChar char="•"/>
            </a:pPr>
            <a:r>
              <a:rPr lang="en-GB">
                <a:solidFill>
                  <a:srgbClr val="0070C0"/>
                </a:solidFill>
                <a:latin typeface="Arial"/>
                <a:cs typeface="Arial"/>
              </a:rPr>
              <a:t>If section or BATC is not applicable provide brief explanation why</a:t>
            </a:r>
          </a:p>
          <a:p>
            <a:pPr marL="285750" indent="-285750">
              <a:buFont typeface="Arial"/>
              <a:buChar char="•"/>
            </a:pPr>
            <a:endParaRPr lang="en-GB">
              <a:solidFill>
                <a:srgbClr val="0070C0"/>
              </a:solidFill>
              <a:latin typeface="Arial"/>
              <a:cs typeface="Arial"/>
            </a:endParaRPr>
          </a:p>
          <a:p>
            <a:pPr marL="285750" indent="-285750">
              <a:buFont typeface="Arial"/>
              <a:buChar char="•"/>
            </a:pPr>
            <a:r>
              <a:rPr lang="en-GB">
                <a:solidFill>
                  <a:srgbClr val="0070C0"/>
                </a:solidFill>
                <a:latin typeface="Arial"/>
                <a:ea typeface="+mn-lt"/>
                <a:cs typeface="Arial"/>
              </a:rPr>
              <a:t>Think about sensitivity of the information supplied – mark appropriately &amp; provide justification if necessary to provide this type of information. </a:t>
            </a:r>
          </a:p>
          <a:p>
            <a:endParaRPr lang="en-GB">
              <a:solidFill>
                <a:srgbClr val="0070C0"/>
              </a:solidFill>
              <a:latin typeface="Arial"/>
              <a:ea typeface="+mn-lt"/>
              <a:cs typeface="Arial"/>
            </a:endParaRPr>
          </a:p>
        </p:txBody>
      </p:sp>
    </p:spTree>
    <p:extLst>
      <p:ext uri="{BB962C8B-B14F-4D97-AF65-F5344CB8AC3E}">
        <p14:creationId xmlns:p14="http://schemas.microsoft.com/office/powerpoint/2010/main" val="436387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CA383-2EA3-644D-95DC-01DDDBEAC135}"/>
              </a:ext>
            </a:extLst>
          </p:cNvPr>
          <p:cNvSpPr txBox="1"/>
          <p:nvPr/>
        </p:nvSpPr>
        <p:spPr>
          <a:xfrm>
            <a:off x="487024" y="53280"/>
            <a:ext cx="7475538" cy="830997"/>
          </a:xfrm>
          <a:prstGeom prst="rect">
            <a:avLst/>
          </a:prstGeom>
          <a:noFill/>
        </p:spPr>
        <p:txBody>
          <a:bodyPr wrap="square" lIns="91440" tIns="45720" rIns="91440" bIns="45720" rtlCol="0" anchor="t">
            <a:spAutoFit/>
          </a:bodyPr>
          <a:lstStyle/>
          <a:p>
            <a:r>
              <a:rPr lang="en-US" sz="2400" b="1" dirty="0">
                <a:solidFill>
                  <a:srgbClr val="68A84D"/>
                </a:solidFill>
                <a:latin typeface="Arial"/>
                <a:cs typeface="Arial"/>
              </a:rPr>
              <a:t>3. How permit reviews will work </a:t>
            </a:r>
          </a:p>
          <a:p>
            <a:r>
              <a:rPr lang="en-US" sz="2000" b="1" dirty="0">
                <a:solidFill>
                  <a:srgbClr val="68A84D"/>
                </a:solidFill>
                <a:latin typeface="Arial"/>
                <a:cs typeface="Arial"/>
              </a:rPr>
              <a:t>b) Response to Reg 63(2) Notice and BAT Gap Analysis</a:t>
            </a:r>
            <a:r>
              <a:rPr lang="en-US" sz="2400" b="1" dirty="0">
                <a:solidFill>
                  <a:srgbClr val="68A84D"/>
                </a:solidFill>
                <a:latin typeface="Arial"/>
                <a:cs typeface="Arial"/>
              </a:rPr>
              <a:t>	 </a:t>
            </a:r>
            <a:endParaRPr lang="en-GB" sz="2400" dirty="0">
              <a:solidFill>
                <a:srgbClr val="000000"/>
              </a:solidFill>
              <a:latin typeface="Calibri" panose="020F0502020204030204"/>
              <a:cs typeface="Calibri" panose="020F0502020204030204"/>
            </a:endParaRPr>
          </a:p>
        </p:txBody>
      </p:sp>
      <p:sp>
        <p:nvSpPr>
          <p:cNvPr id="3" name="TextBox 2">
            <a:extLst>
              <a:ext uri="{FF2B5EF4-FFF2-40B4-BE49-F238E27FC236}">
                <a16:creationId xmlns:a16="http://schemas.microsoft.com/office/drawing/2014/main" id="{9D19AC40-A291-6480-B761-E2B987866119}"/>
              </a:ext>
            </a:extLst>
          </p:cNvPr>
          <p:cNvSpPr txBox="1"/>
          <p:nvPr/>
        </p:nvSpPr>
        <p:spPr>
          <a:xfrm>
            <a:off x="387811" y="1100617"/>
            <a:ext cx="7911218"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GB" dirty="0">
                <a:solidFill>
                  <a:srgbClr val="0070C0"/>
                </a:solidFill>
                <a:latin typeface="Arial"/>
                <a:ea typeface="+mn-lt"/>
                <a:cs typeface="Arial"/>
              </a:rPr>
              <a:t>Gap analysis spreadsheet</a:t>
            </a:r>
          </a:p>
          <a:p>
            <a:pPr marL="742950" lvl="1" indent="-285750">
              <a:buFont typeface="Arial"/>
              <a:buChar char="•"/>
            </a:pPr>
            <a:r>
              <a:rPr lang="en-GB" dirty="0">
                <a:solidFill>
                  <a:srgbClr val="0070C0"/>
                </a:solidFill>
                <a:latin typeface="Arial"/>
                <a:ea typeface="+mn-lt"/>
                <a:cs typeface="Arial"/>
              </a:rPr>
              <a:t>Guidance tab</a:t>
            </a:r>
          </a:p>
          <a:p>
            <a:pPr marL="742950" lvl="1" indent="-285750">
              <a:buFont typeface="Arial"/>
              <a:buChar char="•"/>
            </a:pPr>
            <a:endParaRPr lang="en-GB" dirty="0">
              <a:solidFill>
                <a:srgbClr val="0070C0"/>
              </a:solidFill>
              <a:latin typeface="Arial"/>
              <a:ea typeface="+mn-lt"/>
              <a:cs typeface="Arial"/>
            </a:endParaRPr>
          </a:p>
          <a:p>
            <a:pPr marL="742950" lvl="1" indent="-285750">
              <a:buFont typeface="Arial"/>
              <a:buChar char="•"/>
            </a:pPr>
            <a:r>
              <a:rPr lang="en-GB" dirty="0">
                <a:solidFill>
                  <a:srgbClr val="0070C0"/>
                </a:solidFill>
                <a:latin typeface="Arial"/>
                <a:ea typeface="+mn-lt"/>
                <a:cs typeface="Arial"/>
              </a:rPr>
              <a:t>General site info</a:t>
            </a:r>
          </a:p>
          <a:p>
            <a:pPr marL="742950" lvl="1" indent="-285750">
              <a:buFont typeface="Arial"/>
              <a:buChar char="•"/>
            </a:pPr>
            <a:endParaRPr lang="en-GB" dirty="0">
              <a:solidFill>
                <a:srgbClr val="0070C0"/>
              </a:solidFill>
              <a:latin typeface="Arial"/>
              <a:ea typeface="+mn-lt"/>
              <a:cs typeface="Arial"/>
            </a:endParaRPr>
          </a:p>
          <a:p>
            <a:pPr marL="742950" lvl="1" indent="-285750">
              <a:buFont typeface="Arial"/>
              <a:buChar char="•"/>
            </a:pPr>
            <a:r>
              <a:rPr lang="en-GB" dirty="0">
                <a:solidFill>
                  <a:srgbClr val="0070C0"/>
                </a:solidFill>
                <a:latin typeface="Arial"/>
                <a:ea typeface="+mn-lt"/>
                <a:cs typeface="Arial"/>
              </a:rPr>
              <a:t>Main BAT conclusions</a:t>
            </a:r>
          </a:p>
          <a:p>
            <a:pPr marL="742950" lvl="1" indent="-285750">
              <a:buFont typeface="Arial"/>
              <a:buChar char="•"/>
            </a:pPr>
            <a:endParaRPr lang="en-GB" dirty="0">
              <a:solidFill>
                <a:srgbClr val="0070C0"/>
              </a:solidFill>
              <a:latin typeface="Arial"/>
              <a:ea typeface="+mn-lt"/>
              <a:cs typeface="Arial"/>
            </a:endParaRPr>
          </a:p>
          <a:p>
            <a:pPr marL="742950" lvl="1" indent="-285750">
              <a:buFont typeface="Arial"/>
              <a:buChar char="•"/>
            </a:pPr>
            <a:r>
              <a:rPr lang="en-GB" dirty="0">
                <a:solidFill>
                  <a:srgbClr val="0070C0"/>
                </a:solidFill>
                <a:latin typeface="Arial"/>
                <a:ea typeface="+mn-lt"/>
                <a:cs typeface="Arial"/>
              </a:rPr>
              <a:t>BAT 7, 8 20, 21</a:t>
            </a:r>
          </a:p>
          <a:p>
            <a:pPr marL="742950" lvl="1" indent="-285750">
              <a:buFont typeface="Arial"/>
              <a:buChar char="•"/>
            </a:pPr>
            <a:endParaRPr lang="en-GB" dirty="0">
              <a:solidFill>
                <a:srgbClr val="0070C0"/>
              </a:solidFill>
              <a:latin typeface="Arial"/>
              <a:ea typeface="+mn-lt"/>
              <a:cs typeface="Arial"/>
            </a:endParaRPr>
          </a:p>
          <a:p>
            <a:pPr marL="742950" lvl="1" indent="-285750">
              <a:buFont typeface="Arial"/>
              <a:buChar char="•"/>
            </a:pPr>
            <a:r>
              <a:rPr lang="en-GB" dirty="0">
                <a:solidFill>
                  <a:srgbClr val="0070C0"/>
                </a:solidFill>
                <a:latin typeface="Arial"/>
                <a:ea typeface="+mn-lt"/>
                <a:cs typeface="Arial"/>
              </a:rPr>
              <a:t>Site condition and baseline report</a:t>
            </a:r>
          </a:p>
          <a:p>
            <a:endParaRPr lang="en-GB" dirty="0">
              <a:solidFill>
                <a:srgbClr val="0070C0"/>
              </a:solidFill>
              <a:latin typeface="Arial"/>
              <a:ea typeface="+mn-lt"/>
              <a:cs typeface="Arial"/>
            </a:endParaRPr>
          </a:p>
        </p:txBody>
      </p:sp>
    </p:spTree>
    <p:extLst>
      <p:ext uri="{BB962C8B-B14F-4D97-AF65-F5344CB8AC3E}">
        <p14:creationId xmlns:p14="http://schemas.microsoft.com/office/powerpoint/2010/main" val="23171761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bcefba9a-98c3-41f8-a782-0077f5f0ed42">
      <UserInfo>
        <DisplayName>Tustin, Benedict</DisplayName>
        <AccountId>19</AccountId>
        <AccountType/>
      </UserInfo>
      <UserInfo>
        <DisplayName>Russell, Katherine</DisplayName>
        <AccountId>41</AccountId>
        <AccountType/>
      </UserInfo>
      <UserInfo>
        <DisplayName>Bertram, Nicola</DisplayName>
        <AccountId>15</AccountId>
        <AccountType/>
      </UserInfo>
      <UserInfo>
        <DisplayName>Hanson, Viv</DisplayName>
        <AccountId>12</AccountId>
        <AccountType/>
      </UserInfo>
      <UserInfo>
        <DisplayName>Reeves, Victoria</DisplayName>
        <AccountId>13</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7255BCB070AA24D9D73BBFB9BC2E88C" ma:contentTypeVersion="4" ma:contentTypeDescription="Create a new document." ma:contentTypeScope="" ma:versionID="b25879289a593e4caaa43bda7e828aa0">
  <xsd:schema xmlns:xsd="http://www.w3.org/2001/XMLSchema" xmlns:xs="http://www.w3.org/2001/XMLSchema" xmlns:p="http://schemas.microsoft.com/office/2006/metadata/properties" xmlns:ns2="3c01249b-1ad2-4af7-9793-5a2205d89044" xmlns:ns3="bcefba9a-98c3-41f8-a782-0077f5f0ed42" targetNamespace="http://schemas.microsoft.com/office/2006/metadata/properties" ma:root="true" ma:fieldsID="f9c3ea1bffdb85f98a416bbe51156be9" ns2:_="" ns3:_="">
    <xsd:import namespace="3c01249b-1ad2-4af7-9793-5a2205d89044"/>
    <xsd:import namespace="bcefba9a-98c3-41f8-a782-0077f5f0ed4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01249b-1ad2-4af7-9793-5a2205d890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cefba9a-98c3-41f8-a782-0077f5f0ed4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1D6935-7B38-4862-979A-C9AB10D571C3}">
  <ds:schemaRefs>
    <ds:schemaRef ds:uri="http://schemas.microsoft.com/sharepoint/v3/contenttype/forms"/>
  </ds:schemaRefs>
</ds:datastoreItem>
</file>

<file path=customXml/itemProps2.xml><?xml version="1.0" encoding="utf-8"?>
<ds:datastoreItem xmlns:ds="http://schemas.openxmlformats.org/officeDocument/2006/customXml" ds:itemID="{F2E41E59-3907-461D-9C48-0FA4374A94D6}">
  <ds:schemaRefs>
    <ds:schemaRef ds:uri="bcefba9a-98c3-41f8-a782-0077f5f0ed42"/>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http://purl.org/dc/terms/"/>
    <ds:schemaRef ds:uri="3c01249b-1ad2-4af7-9793-5a2205d89044"/>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7DF3CD96-70DB-4345-AA07-F9F53941761D}">
  <ds:schemaRefs>
    <ds:schemaRef ds:uri="3c01249b-1ad2-4af7-9793-5a2205d89044"/>
    <ds:schemaRef ds:uri="bcefba9a-98c3-41f8-a782-0077f5f0ed4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407</TotalTime>
  <Words>3315</Words>
  <Application>Microsoft Office PowerPoint</Application>
  <PresentationFormat>On-screen Show (16:9)</PresentationFormat>
  <Paragraphs>260</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Arial,Sans-Serif</vt:lpstr>
      <vt:lpstr>Calibri</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McCracken</dc:creator>
  <cp:lastModifiedBy>Russell, Katherine</cp:lastModifiedBy>
  <cp:revision>149</cp:revision>
  <dcterms:created xsi:type="dcterms:W3CDTF">2021-12-02T13:53:19Z</dcterms:created>
  <dcterms:modified xsi:type="dcterms:W3CDTF">2022-11-17T09:38:07Z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0x01010077255BCB070AA24D9D73BBFB9BC2E88C</vt:lpwstr>
  </property>
  <property fmtid="{D5CDD505-2E9C-101B-9397-08002B2CF9AE}" pid="3" name="MediaServiceImageTags">
    <vt:lpwstr/>
  </property>
  <property fmtid="{D5CDD505-2E9C-101B-9397-08002B2CF9AE}" pid="4" name="MSIP_Label_ea4fd52f-9814-4cae-aa53-0ea7b16cd381_Enabled">
    <vt:lpwstr>true</vt:lpwstr>
  </property>
  <property fmtid="{D5CDD505-2E9C-101B-9397-08002B2CF9AE}" pid="5" name="MSIP_Label_ea4fd52f-9814-4cae-aa53-0ea7b16cd381_SetDate">
    <vt:lpwstr>2022-08-02T10:58:26Z</vt:lpwstr>
  </property>
  <property fmtid="{D5CDD505-2E9C-101B-9397-08002B2CF9AE}" pid="6" name="MSIP_Label_ea4fd52f-9814-4cae-aa53-0ea7b16cd381_Method">
    <vt:lpwstr>Privileged</vt:lpwstr>
  </property>
  <property fmtid="{D5CDD505-2E9C-101B-9397-08002B2CF9AE}" pid="7" name="MSIP_Label_ea4fd52f-9814-4cae-aa53-0ea7b16cd381_Name">
    <vt:lpwstr>Official General</vt:lpwstr>
  </property>
  <property fmtid="{D5CDD505-2E9C-101B-9397-08002B2CF9AE}" pid="8" name="MSIP_Label_ea4fd52f-9814-4cae-aa53-0ea7b16cd381_SiteId">
    <vt:lpwstr>5cf26d65-cf46-4c72-ba82-7577d9c2d7ab</vt:lpwstr>
  </property>
  <property fmtid="{D5CDD505-2E9C-101B-9397-08002B2CF9AE}" pid="9" name="MSIP_Label_ea4fd52f-9814-4cae-aa53-0ea7b16cd381_ActionId">
    <vt:lpwstr>90a81ff8-a730-4d83-85c5-e62ac43dfc3f</vt:lpwstr>
  </property>
  <property fmtid="{D5CDD505-2E9C-101B-9397-08002B2CF9AE}" pid="10" name="MSIP_Label_ea4fd52f-9814-4cae-aa53-0ea7b16cd381_ContentBits">
    <vt:lpwstr>3</vt:lpwstr>
  </property>
</Properties>
</file>